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5143500" cx="9144000"/>
  <p:notesSz cx="6858000" cy="9144000"/>
  <p:embeddedFontLst>
    <p:embeddedFont>
      <p:font typeface="Proxima Nova"/>
      <p:regular r:id="rId23"/>
      <p:bold r:id="rId24"/>
      <p:italic r:id="rId25"/>
      <p:boldItalic r:id="rId26"/>
    </p:embeddedFont>
    <p:embeddedFont>
      <p:font typeface="Noto Sans TC"/>
      <p:regular r:id="rId27"/>
      <p:bold r:id="rId28"/>
    </p:embeddedFont>
    <p:embeddedFont>
      <p:font typeface="Sora Medium"/>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CE8FED-C4AF-4DB6-A329-1EE2327EA223}">
  <a:tblStyle styleId="{79CE8FED-C4AF-4DB6-A329-1EE2327EA22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ProximaNova-boldItalic.fntdata"/><Relationship Id="rId25" Type="http://schemas.openxmlformats.org/officeDocument/2006/relationships/font" Target="fonts/ProximaNova-italic.fntdata"/><Relationship Id="rId28" Type="http://schemas.openxmlformats.org/officeDocument/2006/relationships/font" Target="fonts/NotoSansTC-bold.fntdata"/><Relationship Id="rId27" Type="http://schemas.openxmlformats.org/officeDocument/2006/relationships/font" Target="fonts/NotoSansTC-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SoraMedium-regular.fntdata"/><Relationship Id="rId7" Type="http://schemas.openxmlformats.org/officeDocument/2006/relationships/notesMaster" Target="notesMasters/notesMaster1.xml"/><Relationship Id="rId8" Type="http://schemas.openxmlformats.org/officeDocument/2006/relationships/slide" Target="slides/slide1.xml"/><Relationship Id="rId30" Type="http://schemas.openxmlformats.org/officeDocument/2006/relationships/font" Target="fonts/SoraMedium-bold.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37411ccbc7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37411ccbc7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37891e3814_3_0: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337891e3814_3_0: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25" name="Google Shape;225;g337891e3814_3_0: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US" sz="1100"/>
              <a:t>‹#›</a:t>
            </a:fld>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37411ccbc7_1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37411ccbc7_1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3792d5974d_1_0: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33792d5974d_1_0: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60" name="Google Shape;260;g33792d5974d_1_0: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US" sz="1100"/>
              <a:t>‹#›</a:t>
            </a:fld>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37411ccbc7_6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337411ccbc7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37411ccbc7_2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337411ccbc7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37411ccbc7_10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337411ccbc7_1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sz="1100"/>
              <a:t>Now it's time for questions! This is your opportunity to clarify any points, discuss **implementation challenges**, and explore **best practices** for adopting Detection-as-Code in your environment.\n\nWhether you're curious about **GitOps workflows, test-driven detection**, or **version control strategies**, feel free to ask.\n\nLet's dive into a discussion to ensure you leave with a solid understanding of how to implement Detection-as-Code effectively.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37411ccbc7_2_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337411ccbc7_2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sz="1100"/>
              <a:t>Traditional security tools have significant limitations. Most require **manual configuration**, making them cumbersome to manage and prone to inconsistencies across environments.\n\nAnother major issue is the **lack of automation**. Without automated workflows, security teams must manually update and deploy detection rules, increasing the risk of errors and delays.\n\nFinally, **poor version control** means changes to security rules are difficult to track, validate, and roll back if necessary. These issues highlight the need for a more modern, code-based approach to threat detection.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37411ccbc7_15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337411ccbc7_1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sz="1100"/>
              <a:t>Detection-as-Code (DaC) applies software engineering principles to cybersecurity. Instead of manually configuring security tools, we automate detection processes through code—just like Infrastructure-as-Code (IaC) does for IT environments.\n\nThis approach enhances efficiency by enabling automated workflows, reducing human errors, and ensuring consistency across security rules. With GitOps, version control, and automated testing, security teams can collaborate more effectively while maintaining high reliability.\n\nBy treating detections as code, organizations gain better security posture, streamlined updates, and the ability to adapt quickly to emerging threats.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37411ccbc7_12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337411ccbc7_1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sz="1100"/>
              <a:t>Detection-as-Code relies on key components to function efficiently. At its core, a **GitHub repository** serves as the central storage for all detection rules. These rules are written in Sigma, a generic format for threat detection queries.\n\nTo deploy these rules across different security platforms, **Sigma rule converters** transform them into specific query languages like SPL (for Splunk), VRL (for Vector), and HCL (for HashiCorp tools).\n\n**GitOps workflows** automate this process by handling rule conversion, validation, and deployment using CI/CD pipelines. Finally, **branch controls** ensure changes undergo proper review through pull requests (PRs), commit checks, and approval processes, maintaining security integrity.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37891e3814_1_6: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g337891e3814_1_6: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26" name="Google Shape;126;g337891e3814_1_6: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US" sz="1100"/>
              <a:t>‹#›</a:t>
            </a:fld>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37411ccbc7_1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37411ccbc7_1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37411ccbc7_13_39: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337411ccbc7_13_39: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71" name="Google Shape;171;g337411ccbc7_13_39: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US" sz="1100"/>
              <a:t>‹#›</a:t>
            </a:fld>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37891e3814_5_0: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337891e3814_5_0: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91" name="Google Shape;191;g337891e3814_5_0: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US" sz="1100"/>
              <a:t>‹#›</a:t>
            </a:fld>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sz="1100"/>
              <a:t>Test-driven workflows are a critical component of Detection-as-Code, ensuring that detection rules function correctly before deployment.\n\nThe process starts with **containerized testing**, where isolated environments, such as Vector, are used to execute detection rules safely. Once inside the test container, the system **applies the configuration**, ensuring all transformations and queries work as intended.\n\nNext, the detection logic undergoes **event matching**, checking whether incoming security events align with predefined test cases. Finally, an **automated validation process** is executed via CI/CD pipelines, guaranteeing correctness before rules are deployed to production.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hyperlink" Target="https://gamma.app/?utm_source=made-with-gamma" TargetMode="External"/><Relationship Id="rId4"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
    <p:spTree>
      <p:nvGrpSpPr>
        <p:cNvPr id="9" name="Shape 9"/>
        <p:cNvGrpSpPr/>
        <p:nvPr/>
      </p:nvGrpSpPr>
      <p:grpSpPr>
        <a:xfrm>
          <a:off x="0" y="0"/>
          <a:ext cx="0" cy="0"/>
          <a:chOff x="0" y="0"/>
          <a:chExt cx="0" cy="0"/>
        </a:xfrm>
      </p:grpSpPr>
      <p:sp>
        <p:nvSpPr>
          <p:cNvPr id="10" name="Google Shape;10;p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txBox="1"/>
          <p:nvPr>
            <p:ph type="title"/>
          </p:nvPr>
        </p:nvSpPr>
        <p:spPr>
          <a:xfrm>
            <a:off x="311700" y="0"/>
            <a:ext cx="8520600" cy="712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 name="Google Shape;12;p2"/>
          <p:cNvSpPr txBox="1"/>
          <p:nvPr>
            <p:ph idx="1" type="body"/>
          </p:nvPr>
        </p:nvSpPr>
        <p:spPr>
          <a:xfrm>
            <a:off x="311700" y="1194734"/>
            <a:ext cx="8520600" cy="38511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sz="16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3" name="Google Shape;13;p2"/>
          <p:cNvSpPr txBox="1"/>
          <p:nvPr>
            <p:ph idx="12" type="sldNum"/>
          </p:nvPr>
        </p:nvSpPr>
        <p:spPr>
          <a:xfrm>
            <a:off x="8832297" y="4863993"/>
            <a:ext cx="311400" cy="1929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2"/>
          <p:cNvSpPr txBox="1"/>
          <p:nvPr>
            <p:ph idx="2" type="subTitle"/>
          </p:nvPr>
        </p:nvSpPr>
        <p:spPr>
          <a:xfrm>
            <a:off x="311699" y="712926"/>
            <a:ext cx="8520600" cy="481800"/>
          </a:xfrm>
          <a:prstGeom prst="rect">
            <a:avLst/>
          </a:prstGeom>
          <a:noFill/>
          <a:ln>
            <a:noFill/>
          </a:ln>
        </p:spPr>
        <p:txBody>
          <a:bodyPr anchorCtr="0" anchor="t" bIns="91425" lIns="91425" spcFirstLastPara="1" rIns="91425" wrap="square" tIns="0">
            <a:normAutofit/>
          </a:bodyPr>
          <a:lstStyle>
            <a:lvl1pPr lvl="0" algn="l">
              <a:lnSpc>
                <a:spcPct val="100000"/>
              </a:lnSpc>
              <a:spcBef>
                <a:spcPts val="0"/>
              </a:spcBef>
              <a:spcAft>
                <a:spcPts val="0"/>
              </a:spcAft>
              <a:buSzPts val="18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1"/>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None/>
              <a:defRPr sz="2100"/>
            </a:lvl1pPr>
          </a:lstStyle>
          <a:p/>
        </p:txBody>
      </p:sp>
      <p:sp>
        <p:nvSpPr>
          <p:cNvPr id="57" name="Google Shape;5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sp>
        <p:nvSpPr>
          <p:cNvPr id="59" name="Google Shape;59;p1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2"/>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61" name="Google Shape;61;p12"/>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2" name="Google Shape;6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66" name="Shape 66"/>
        <p:cNvGrpSpPr/>
        <p:nvPr/>
      </p:nvGrpSpPr>
      <p:grpSpPr>
        <a:xfrm>
          <a:off x="0" y="0"/>
          <a:ext cx="0" cy="0"/>
          <a:chOff x="0" y="0"/>
          <a:chExt cx="0" cy="0"/>
        </a:xfrm>
      </p:grpSpPr>
      <p:pic>
        <p:nvPicPr>
          <p:cNvPr descr="preencoded.png" id="67" name="Google Shape;67;p1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8" name="Google Shape;68;p15"/>
          <p:cNvSpPr/>
          <p:nvPr/>
        </p:nvSpPr>
        <p:spPr>
          <a:xfrm>
            <a:off x="0" y="0"/>
            <a:ext cx="9144000" cy="5143500"/>
          </a:xfrm>
          <a:prstGeom prst="rect">
            <a:avLst/>
          </a:prstGeom>
          <a:solidFill>
            <a:srgbClr val="07070C"/>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69" name="Google Shape;69;p15">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70"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7" name="Google Shape;17;p3"/>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8" name="Google Shape;18;p3"/>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cxnSp>
        <p:nvCxnSpPr>
          <p:cNvPr id="20" name="Google Shape;20;p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21" name="Google Shape;21;p4"/>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2" name="Google Shape;22;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5"/>
          <p:cNvSpPr txBox="1"/>
          <p:nvPr>
            <p:ph idx="1" type="body"/>
          </p:nvPr>
        </p:nvSpPr>
        <p:spPr>
          <a:xfrm>
            <a:off x="311700" y="1304875"/>
            <a:ext cx="8520600" cy="3416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sz="16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7" name="Google Shape;27;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5"/>
          <p:cNvSpPr txBox="1"/>
          <p:nvPr>
            <p:ph idx="2" type="subTitle"/>
          </p:nvPr>
        </p:nvSpPr>
        <p:spPr>
          <a:xfrm>
            <a:off x="387975" y="789025"/>
            <a:ext cx="8520600" cy="8331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500"/>
              <a:buNone/>
              <a:defRPr sz="15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6"/>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6"/>
          <p:cNvSpPr txBox="1"/>
          <p:nvPr>
            <p:ph idx="1" type="body"/>
          </p:nvPr>
        </p:nvSpPr>
        <p:spPr>
          <a:xfrm>
            <a:off x="311700" y="13810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6"/>
          <p:cNvSpPr txBox="1"/>
          <p:nvPr>
            <p:ph idx="2" type="body"/>
          </p:nvPr>
        </p:nvSpPr>
        <p:spPr>
          <a:xfrm>
            <a:off x="4832400" y="13048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6"/>
          <p:cNvSpPr txBox="1"/>
          <p:nvPr>
            <p:ph idx="3" type="subTitle"/>
          </p:nvPr>
        </p:nvSpPr>
        <p:spPr>
          <a:xfrm>
            <a:off x="386975" y="864000"/>
            <a:ext cx="8368200" cy="84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500"/>
              <a:buNone/>
              <a:defRPr sz="1500"/>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35" name="Google Shape;35;p6"/>
          <p:cNvSpPr txBox="1"/>
          <p:nvPr>
            <p:ph idx="4" type="body"/>
          </p:nvPr>
        </p:nvSpPr>
        <p:spPr>
          <a:xfrm>
            <a:off x="4813725" y="3822525"/>
            <a:ext cx="3999900" cy="208200"/>
          </a:xfrm>
          <a:prstGeom prst="rect">
            <a:avLst/>
          </a:prstGeom>
          <a:noFill/>
          <a:ln>
            <a:noFill/>
          </a:ln>
        </p:spPr>
        <p:txBody>
          <a:bodyPr anchorCtr="0" anchor="t" bIns="91425" lIns="91425" spcFirstLastPara="1" rIns="91425" wrap="square" tIns="91425">
            <a:normAutofit/>
          </a:bodyPr>
          <a:lstStyle>
            <a:lvl1pPr indent="-273050" lvl="0" marL="457200" algn="r">
              <a:lnSpc>
                <a:spcPct val="115000"/>
              </a:lnSpc>
              <a:spcBef>
                <a:spcPts val="0"/>
              </a:spcBef>
              <a:spcAft>
                <a:spcPts val="0"/>
              </a:spcAft>
              <a:buSzPts val="700"/>
              <a:buChar char="●"/>
              <a:defRPr sz="700"/>
            </a:lvl1pPr>
            <a:lvl2pPr indent="-260350" lvl="1" marL="914400" algn="r">
              <a:lnSpc>
                <a:spcPct val="115000"/>
              </a:lnSpc>
              <a:spcBef>
                <a:spcPts val="0"/>
              </a:spcBef>
              <a:spcAft>
                <a:spcPts val="0"/>
              </a:spcAft>
              <a:buSzPts val="500"/>
              <a:buChar char="○"/>
              <a:defRPr sz="500"/>
            </a:lvl2pPr>
            <a:lvl3pPr indent="-260350" lvl="2" marL="1371600" algn="r">
              <a:lnSpc>
                <a:spcPct val="115000"/>
              </a:lnSpc>
              <a:spcBef>
                <a:spcPts val="0"/>
              </a:spcBef>
              <a:spcAft>
                <a:spcPts val="0"/>
              </a:spcAft>
              <a:buSzPts val="500"/>
              <a:buChar char="■"/>
              <a:defRPr sz="500"/>
            </a:lvl3pPr>
            <a:lvl4pPr indent="-260350" lvl="3" marL="1828800" algn="r">
              <a:lnSpc>
                <a:spcPct val="115000"/>
              </a:lnSpc>
              <a:spcBef>
                <a:spcPts val="0"/>
              </a:spcBef>
              <a:spcAft>
                <a:spcPts val="0"/>
              </a:spcAft>
              <a:buSzPts val="500"/>
              <a:buChar char="●"/>
              <a:defRPr sz="500"/>
            </a:lvl4pPr>
            <a:lvl5pPr indent="-260350" lvl="4" marL="2286000" algn="r">
              <a:lnSpc>
                <a:spcPct val="115000"/>
              </a:lnSpc>
              <a:spcBef>
                <a:spcPts val="0"/>
              </a:spcBef>
              <a:spcAft>
                <a:spcPts val="0"/>
              </a:spcAft>
              <a:buSzPts val="500"/>
              <a:buChar char="○"/>
              <a:defRPr sz="500"/>
            </a:lvl5pPr>
            <a:lvl6pPr indent="-260350" lvl="5" marL="2743200" algn="r">
              <a:lnSpc>
                <a:spcPct val="115000"/>
              </a:lnSpc>
              <a:spcBef>
                <a:spcPts val="0"/>
              </a:spcBef>
              <a:spcAft>
                <a:spcPts val="0"/>
              </a:spcAft>
              <a:buSzPts val="500"/>
              <a:buChar char="■"/>
              <a:defRPr sz="500"/>
            </a:lvl6pPr>
            <a:lvl7pPr indent="-260350" lvl="6" marL="3200400" algn="r">
              <a:lnSpc>
                <a:spcPct val="115000"/>
              </a:lnSpc>
              <a:spcBef>
                <a:spcPts val="0"/>
              </a:spcBef>
              <a:spcAft>
                <a:spcPts val="0"/>
              </a:spcAft>
              <a:buSzPts val="500"/>
              <a:buChar char="●"/>
              <a:defRPr sz="500"/>
            </a:lvl7pPr>
            <a:lvl8pPr indent="-260350" lvl="7" marL="3657600" algn="r">
              <a:lnSpc>
                <a:spcPct val="115000"/>
              </a:lnSpc>
              <a:spcBef>
                <a:spcPts val="0"/>
              </a:spcBef>
              <a:spcAft>
                <a:spcPts val="0"/>
              </a:spcAft>
              <a:buSzPts val="500"/>
              <a:buChar char="○"/>
              <a:defRPr sz="500"/>
            </a:lvl8pPr>
            <a:lvl9pPr indent="-260350" lvl="8" marL="4114800" algn="r">
              <a:lnSpc>
                <a:spcPct val="115000"/>
              </a:lnSpc>
              <a:spcBef>
                <a:spcPts val="0"/>
              </a:spcBef>
              <a:spcAft>
                <a:spcPts val="0"/>
              </a:spcAft>
              <a:buSzPts val="500"/>
              <a:buChar char="■"/>
              <a:defRPr sz="5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1" name="Google Shape;41;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3" name="Shape 43"/>
        <p:cNvGrpSpPr/>
        <p:nvPr/>
      </p:nvGrpSpPr>
      <p:grpSpPr>
        <a:xfrm>
          <a:off x="0" y="0"/>
          <a:ext cx="0" cy="0"/>
          <a:chOff x="0" y="0"/>
          <a:chExt cx="0" cy="0"/>
        </a:xfrm>
      </p:grpSpPr>
      <p:sp>
        <p:nvSpPr>
          <p:cNvPr id="44" name="Google Shape;44;p9"/>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5" name="Google Shape;4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cxnSp>
        <p:nvCxnSpPr>
          <p:cNvPr id="47" name="Google Shape;47;p10"/>
          <p:cNvCxnSpPr/>
          <p:nvPr/>
        </p:nvCxnSpPr>
        <p:spPr>
          <a:xfrm>
            <a:off x="5029675" y="4495500"/>
            <a:ext cx="468300" cy="0"/>
          </a:xfrm>
          <a:prstGeom prst="straightConnector1">
            <a:avLst/>
          </a:prstGeom>
          <a:noFill/>
          <a:ln cap="flat" cmpd="sng" w="19050">
            <a:solidFill>
              <a:schemeClr val="dk1"/>
            </a:solidFill>
            <a:prstDash val="solid"/>
            <a:round/>
            <a:headEnd len="sm" w="sm" type="none"/>
            <a:tailEnd len="sm" w="sm" type="none"/>
          </a:ln>
        </p:spPr>
      </p:cxnSp>
      <p:sp>
        <p:nvSpPr>
          <p:cNvPr id="48" name="Google Shape;4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10"/>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 name="Google Shape;50;p10"/>
          <p:cNvSpPr txBox="1"/>
          <p:nvPr>
            <p:ph idx="1" type="body"/>
          </p:nvPr>
        </p:nvSpPr>
        <p:spPr>
          <a:xfrm>
            <a:off x="311700" y="13048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 name="Google Shape;51;p10"/>
          <p:cNvSpPr txBox="1"/>
          <p:nvPr>
            <p:ph idx="2" type="body"/>
          </p:nvPr>
        </p:nvSpPr>
        <p:spPr>
          <a:xfrm>
            <a:off x="4832400" y="13048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2" name="Google Shape;52;p10"/>
          <p:cNvSpPr txBox="1"/>
          <p:nvPr>
            <p:ph idx="3" type="subTitle"/>
          </p:nvPr>
        </p:nvSpPr>
        <p:spPr>
          <a:xfrm>
            <a:off x="386975" y="787800"/>
            <a:ext cx="8368200" cy="84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500"/>
              <a:buNone/>
              <a:defRPr sz="1500"/>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53" name="Google Shape;53;p10"/>
          <p:cNvSpPr txBox="1"/>
          <p:nvPr>
            <p:ph idx="4" type="body"/>
          </p:nvPr>
        </p:nvSpPr>
        <p:spPr>
          <a:xfrm>
            <a:off x="4813725" y="3822525"/>
            <a:ext cx="3999900" cy="208200"/>
          </a:xfrm>
          <a:prstGeom prst="rect">
            <a:avLst/>
          </a:prstGeom>
          <a:noFill/>
          <a:ln>
            <a:noFill/>
          </a:ln>
        </p:spPr>
        <p:txBody>
          <a:bodyPr anchorCtr="0" anchor="t" bIns="91425" lIns="91425" spcFirstLastPara="1" rIns="91425" wrap="square" tIns="91425">
            <a:normAutofit/>
          </a:bodyPr>
          <a:lstStyle>
            <a:lvl1pPr indent="-273050" lvl="0" marL="457200" algn="r">
              <a:lnSpc>
                <a:spcPct val="115000"/>
              </a:lnSpc>
              <a:spcBef>
                <a:spcPts val="0"/>
              </a:spcBef>
              <a:spcAft>
                <a:spcPts val="0"/>
              </a:spcAft>
              <a:buSzPts val="700"/>
              <a:buChar char="●"/>
              <a:defRPr sz="700"/>
            </a:lvl1pPr>
            <a:lvl2pPr indent="-260350" lvl="1" marL="914400" algn="r">
              <a:lnSpc>
                <a:spcPct val="115000"/>
              </a:lnSpc>
              <a:spcBef>
                <a:spcPts val="0"/>
              </a:spcBef>
              <a:spcAft>
                <a:spcPts val="0"/>
              </a:spcAft>
              <a:buSzPts val="500"/>
              <a:buChar char="○"/>
              <a:defRPr sz="500"/>
            </a:lvl2pPr>
            <a:lvl3pPr indent="-260350" lvl="2" marL="1371600" algn="r">
              <a:lnSpc>
                <a:spcPct val="115000"/>
              </a:lnSpc>
              <a:spcBef>
                <a:spcPts val="0"/>
              </a:spcBef>
              <a:spcAft>
                <a:spcPts val="0"/>
              </a:spcAft>
              <a:buSzPts val="500"/>
              <a:buChar char="■"/>
              <a:defRPr sz="500"/>
            </a:lvl3pPr>
            <a:lvl4pPr indent="-260350" lvl="3" marL="1828800" algn="r">
              <a:lnSpc>
                <a:spcPct val="115000"/>
              </a:lnSpc>
              <a:spcBef>
                <a:spcPts val="0"/>
              </a:spcBef>
              <a:spcAft>
                <a:spcPts val="0"/>
              </a:spcAft>
              <a:buSzPts val="500"/>
              <a:buChar char="●"/>
              <a:defRPr sz="500"/>
            </a:lvl4pPr>
            <a:lvl5pPr indent="-260350" lvl="4" marL="2286000" algn="r">
              <a:lnSpc>
                <a:spcPct val="115000"/>
              </a:lnSpc>
              <a:spcBef>
                <a:spcPts val="0"/>
              </a:spcBef>
              <a:spcAft>
                <a:spcPts val="0"/>
              </a:spcAft>
              <a:buSzPts val="500"/>
              <a:buChar char="○"/>
              <a:defRPr sz="500"/>
            </a:lvl5pPr>
            <a:lvl6pPr indent="-260350" lvl="5" marL="2743200" algn="r">
              <a:lnSpc>
                <a:spcPct val="115000"/>
              </a:lnSpc>
              <a:spcBef>
                <a:spcPts val="0"/>
              </a:spcBef>
              <a:spcAft>
                <a:spcPts val="0"/>
              </a:spcAft>
              <a:buSzPts val="500"/>
              <a:buChar char="■"/>
              <a:defRPr sz="500"/>
            </a:lvl6pPr>
            <a:lvl7pPr indent="-260350" lvl="6" marL="3200400" algn="r">
              <a:lnSpc>
                <a:spcPct val="115000"/>
              </a:lnSpc>
              <a:spcBef>
                <a:spcPts val="0"/>
              </a:spcBef>
              <a:spcAft>
                <a:spcPts val="0"/>
              </a:spcAft>
              <a:buSzPts val="500"/>
              <a:buChar char="●"/>
              <a:defRPr sz="500"/>
            </a:lvl7pPr>
            <a:lvl8pPr indent="-260350" lvl="7" marL="3657600" algn="r">
              <a:lnSpc>
                <a:spcPct val="115000"/>
              </a:lnSpc>
              <a:spcBef>
                <a:spcPts val="0"/>
              </a:spcBef>
              <a:spcAft>
                <a:spcPts val="0"/>
              </a:spcAft>
              <a:buSzPts val="500"/>
              <a:buChar char="○"/>
              <a:defRPr sz="500"/>
            </a:lvl8pPr>
            <a:lvl9pPr indent="-260350" lvl="8" marL="4114800" algn="r">
              <a:lnSpc>
                <a:spcPct val="115000"/>
              </a:lnSpc>
              <a:spcBef>
                <a:spcPts val="0"/>
              </a:spcBef>
              <a:spcAft>
                <a:spcPts val="0"/>
              </a:spcAft>
              <a:buSzPts val="500"/>
              <a:buChar char="■"/>
              <a:defRPr sz="500"/>
            </a:lvl9pPr>
          </a:lstStyle>
          <a:p/>
        </p:txBody>
      </p:sp>
      <p:sp>
        <p:nvSpPr>
          <p:cNvPr id="54" name="Google Shape;54;p10"/>
          <p:cNvSpPr txBox="1"/>
          <p:nvPr>
            <p:ph idx="5"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 id="214748366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0"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16.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7.png"/><Relationship Id="rId8"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ph idx="1" type="body"/>
          </p:nvPr>
        </p:nvSpPr>
        <p:spPr>
          <a:xfrm>
            <a:off x="311700" y="1194734"/>
            <a:ext cx="8520600" cy="38511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b="1" lang="en-US" sz="1300">
                <a:solidFill>
                  <a:srgbClr val="000000"/>
                </a:solidFill>
                <a:latin typeface="Arial"/>
                <a:ea typeface="Arial"/>
                <a:cs typeface="Arial"/>
                <a:sym typeface="Arial"/>
              </a:rPr>
              <a:t>Introduction</a:t>
            </a:r>
            <a:r>
              <a:rPr lang="en-US" sz="1300">
                <a:solidFill>
                  <a:srgbClr val="000000"/>
                </a:solidFill>
                <a:latin typeface="Arial"/>
                <a:ea typeface="Arial"/>
                <a:cs typeface="Arial"/>
                <a:sym typeface="Arial"/>
              </a:rPr>
              <a:t>: Overview of Detection-as-Code (DaC) and its advantages.</a:t>
            </a:r>
            <a:endParaRPr sz="1300">
              <a:solidFill>
                <a:srgbClr val="000000"/>
              </a:solidFill>
              <a:latin typeface="Arial"/>
              <a:ea typeface="Arial"/>
              <a:cs typeface="Arial"/>
              <a:sym typeface="Arial"/>
            </a:endParaRPr>
          </a:p>
          <a:p>
            <a:pPr indent="0" lvl="0" marL="0" rtl="0" algn="l">
              <a:lnSpc>
                <a:spcPct val="200000"/>
              </a:lnSpc>
              <a:spcBef>
                <a:spcPts val="0"/>
              </a:spcBef>
              <a:spcAft>
                <a:spcPts val="0"/>
              </a:spcAft>
              <a:buNone/>
            </a:pPr>
            <a:r>
              <a:rPr b="1" lang="en-US" sz="1300">
                <a:solidFill>
                  <a:srgbClr val="000000"/>
                </a:solidFill>
                <a:latin typeface="Arial"/>
                <a:ea typeface="Arial"/>
                <a:cs typeface="Arial"/>
                <a:sym typeface="Arial"/>
              </a:rPr>
              <a:t>Limitations of Common Security Tools</a:t>
            </a:r>
            <a:r>
              <a:rPr lang="en-US" sz="1300">
                <a:solidFill>
                  <a:srgbClr val="000000"/>
                </a:solidFill>
                <a:latin typeface="Arial"/>
                <a:ea typeface="Arial"/>
                <a:cs typeface="Arial"/>
                <a:sym typeface="Arial"/>
              </a:rPr>
              <a:t>: Why traditional approaches fall short.</a:t>
            </a:r>
            <a:endParaRPr sz="1300">
              <a:solidFill>
                <a:srgbClr val="000000"/>
              </a:solidFill>
              <a:latin typeface="Arial"/>
              <a:ea typeface="Arial"/>
              <a:cs typeface="Arial"/>
              <a:sym typeface="Arial"/>
            </a:endParaRPr>
          </a:p>
          <a:p>
            <a:pPr indent="0" lvl="0" marL="0" rtl="0" algn="l">
              <a:lnSpc>
                <a:spcPct val="200000"/>
              </a:lnSpc>
              <a:spcBef>
                <a:spcPts val="0"/>
              </a:spcBef>
              <a:spcAft>
                <a:spcPts val="0"/>
              </a:spcAft>
              <a:buNone/>
            </a:pPr>
            <a:r>
              <a:rPr b="1" lang="en-US" sz="1300">
                <a:solidFill>
                  <a:srgbClr val="000000"/>
                </a:solidFill>
                <a:latin typeface="Arial"/>
                <a:ea typeface="Arial"/>
                <a:cs typeface="Arial"/>
                <a:sym typeface="Arial"/>
              </a:rPr>
              <a:t>Key Components</a:t>
            </a:r>
            <a:r>
              <a:rPr lang="en-US" sz="1300">
                <a:solidFill>
                  <a:srgbClr val="000000"/>
                </a:solidFill>
                <a:latin typeface="Arial"/>
                <a:ea typeface="Arial"/>
                <a:cs typeface="Arial"/>
                <a:sym typeface="Arial"/>
              </a:rPr>
              <a:t>: </a:t>
            </a:r>
            <a:endParaRPr sz="1300">
              <a:solidFill>
                <a:srgbClr val="000000"/>
              </a:solidFill>
              <a:latin typeface="Arial"/>
              <a:ea typeface="Arial"/>
              <a:cs typeface="Arial"/>
              <a:sym typeface="Arial"/>
            </a:endParaRPr>
          </a:p>
          <a:p>
            <a:pPr indent="0" lvl="0" marL="0" rtl="0" algn="l">
              <a:lnSpc>
                <a:spcPct val="200000"/>
              </a:lnSpc>
              <a:spcBef>
                <a:spcPts val="0"/>
              </a:spcBef>
              <a:spcAft>
                <a:spcPts val="0"/>
              </a:spcAft>
              <a:buNone/>
            </a:pPr>
            <a:r>
              <a:rPr b="1" lang="en-US" sz="1300">
                <a:solidFill>
                  <a:srgbClr val="000000"/>
                </a:solidFill>
                <a:latin typeface="Arial"/>
                <a:ea typeface="Arial"/>
                <a:cs typeface="Arial"/>
                <a:sym typeface="Arial"/>
              </a:rPr>
              <a:t>Detection-as-Code Process</a:t>
            </a:r>
            <a:r>
              <a:rPr lang="en-US" sz="1300">
                <a:solidFill>
                  <a:srgbClr val="000000"/>
                </a:solidFill>
                <a:latin typeface="Arial"/>
                <a:ea typeface="Arial"/>
                <a:cs typeface="Arial"/>
                <a:sym typeface="Arial"/>
              </a:rPr>
              <a:t>: Step-by-step implementation of DaC.</a:t>
            </a:r>
            <a:endParaRPr sz="1300">
              <a:solidFill>
                <a:srgbClr val="000000"/>
              </a:solidFill>
              <a:latin typeface="Arial"/>
              <a:ea typeface="Arial"/>
              <a:cs typeface="Arial"/>
              <a:sym typeface="Arial"/>
            </a:endParaRPr>
          </a:p>
          <a:p>
            <a:pPr indent="0" lvl="0" marL="0" rtl="0" algn="l">
              <a:lnSpc>
                <a:spcPct val="200000"/>
              </a:lnSpc>
              <a:spcBef>
                <a:spcPts val="0"/>
              </a:spcBef>
              <a:spcAft>
                <a:spcPts val="0"/>
              </a:spcAft>
              <a:buNone/>
            </a:pPr>
            <a:r>
              <a:rPr b="1" lang="en-US" sz="1300">
                <a:solidFill>
                  <a:srgbClr val="000000"/>
                </a:solidFill>
                <a:latin typeface="Arial"/>
                <a:ea typeface="Arial"/>
                <a:cs typeface="Arial"/>
                <a:sym typeface="Arial"/>
              </a:rPr>
              <a:t>Test-Driven Workflows</a:t>
            </a:r>
            <a:r>
              <a:rPr lang="en-US" sz="1300">
                <a:solidFill>
                  <a:srgbClr val="000000"/>
                </a:solidFill>
                <a:latin typeface="Arial"/>
                <a:ea typeface="Arial"/>
                <a:cs typeface="Arial"/>
                <a:sym typeface="Arial"/>
              </a:rPr>
              <a:t>: Ensuring detection efficiency with test cases.</a:t>
            </a:r>
            <a:endParaRPr sz="1300">
              <a:solidFill>
                <a:srgbClr val="000000"/>
              </a:solidFill>
              <a:latin typeface="Arial"/>
              <a:ea typeface="Arial"/>
              <a:cs typeface="Arial"/>
              <a:sym typeface="Arial"/>
            </a:endParaRPr>
          </a:p>
          <a:p>
            <a:pPr indent="0" lvl="0" marL="0" rtl="0" algn="l">
              <a:lnSpc>
                <a:spcPct val="200000"/>
              </a:lnSpc>
              <a:spcBef>
                <a:spcPts val="0"/>
              </a:spcBef>
              <a:spcAft>
                <a:spcPts val="0"/>
              </a:spcAft>
              <a:buNone/>
            </a:pPr>
            <a:r>
              <a:rPr b="1" lang="en-US" sz="1300">
                <a:solidFill>
                  <a:srgbClr val="000000"/>
                </a:solidFill>
                <a:latin typeface="Arial"/>
                <a:ea typeface="Arial"/>
                <a:cs typeface="Arial"/>
                <a:sym typeface="Arial"/>
              </a:rPr>
              <a:t>Accountability and Version Control</a:t>
            </a:r>
            <a:r>
              <a:rPr lang="en-US" sz="1300">
                <a:solidFill>
                  <a:srgbClr val="000000"/>
                </a:solidFill>
                <a:latin typeface="Arial"/>
                <a:ea typeface="Arial"/>
                <a:cs typeface="Arial"/>
                <a:sym typeface="Arial"/>
              </a:rPr>
              <a:t>: Maintaining integrity and tracking changes.</a:t>
            </a:r>
            <a:endParaRPr sz="1300">
              <a:solidFill>
                <a:srgbClr val="000000"/>
              </a:solidFill>
              <a:latin typeface="Arial"/>
              <a:ea typeface="Arial"/>
              <a:cs typeface="Arial"/>
              <a:sym typeface="Arial"/>
            </a:endParaRPr>
          </a:p>
          <a:p>
            <a:pPr indent="0" lvl="0" marL="0" rtl="0" algn="l">
              <a:lnSpc>
                <a:spcPct val="200000"/>
              </a:lnSpc>
              <a:spcBef>
                <a:spcPts val="0"/>
              </a:spcBef>
              <a:spcAft>
                <a:spcPts val="0"/>
              </a:spcAft>
              <a:buNone/>
            </a:pPr>
            <a:r>
              <a:rPr b="1" lang="en-US" sz="1300">
                <a:solidFill>
                  <a:srgbClr val="000000"/>
                </a:solidFill>
                <a:latin typeface="Arial"/>
                <a:ea typeface="Arial"/>
                <a:cs typeface="Arial"/>
                <a:sym typeface="Arial"/>
              </a:rPr>
              <a:t>Full Architecture Flow</a:t>
            </a:r>
            <a:r>
              <a:rPr lang="en-US" sz="1300">
                <a:solidFill>
                  <a:srgbClr val="000000"/>
                </a:solidFill>
                <a:latin typeface="Arial"/>
                <a:ea typeface="Arial"/>
                <a:cs typeface="Arial"/>
                <a:sym typeface="Arial"/>
              </a:rPr>
              <a:t>: A visual diagram connecting all elements.</a:t>
            </a:r>
            <a:endParaRPr sz="1800"/>
          </a:p>
        </p:txBody>
      </p:sp>
      <p:sp>
        <p:nvSpPr>
          <p:cNvPr id="76" name="Google Shape;76;p17"/>
          <p:cNvSpPr txBox="1"/>
          <p:nvPr>
            <p:ph idx="12" type="sldNum"/>
          </p:nvPr>
        </p:nvSpPr>
        <p:spPr>
          <a:xfrm>
            <a:off x="8832297" y="4863993"/>
            <a:ext cx="311400" cy="1929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Clr>
                <a:srgbClr val="000000"/>
              </a:buClr>
              <a:buSzPct val="100000"/>
              <a:buFont typeface="Arial"/>
              <a:buNone/>
            </a:pPr>
            <a:fld id="{00000000-1234-1234-1234-123412341234}" type="slidenum">
              <a:rPr lang="en-US"/>
              <a:t>‹#›</a:t>
            </a:fld>
            <a:endParaRPr/>
          </a:p>
        </p:txBody>
      </p:sp>
      <p:sp>
        <p:nvSpPr>
          <p:cNvPr id="77" name="Google Shape;77;p17"/>
          <p:cNvSpPr txBox="1"/>
          <p:nvPr>
            <p:ph idx="2" type="subTitle"/>
          </p:nvPr>
        </p:nvSpPr>
        <p:spPr>
          <a:xfrm>
            <a:off x="311699" y="712926"/>
            <a:ext cx="8520600" cy="481800"/>
          </a:xfrm>
          <a:prstGeom prst="rect">
            <a:avLst/>
          </a:prstGeom>
        </p:spPr>
        <p:txBody>
          <a:bodyPr anchorCtr="0" anchor="t" bIns="91425" lIns="91425" spcFirstLastPara="1" rIns="91425" wrap="square" tIns="0">
            <a:normAutofit/>
          </a:bodyPr>
          <a:lstStyle/>
          <a:p>
            <a:pPr indent="0" lvl="0" marL="0" rtl="0" algn="l">
              <a:spcBef>
                <a:spcPts val="0"/>
              </a:spcBef>
              <a:spcAft>
                <a:spcPts val="0"/>
              </a:spcAft>
              <a:buNone/>
            </a:pPr>
            <a:r>
              <a:rPr lang="en-US" sz="2200">
                <a:solidFill>
                  <a:schemeClr val="dk1"/>
                </a:solidFill>
              </a:rPr>
              <a:t>Outline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26"/>
          <p:cNvSpPr/>
          <p:nvPr/>
        </p:nvSpPr>
        <p:spPr>
          <a:xfrm>
            <a:off x="457944" y="360536"/>
            <a:ext cx="4799112" cy="817811"/>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97B8FF"/>
              </a:buClr>
              <a:buSzPts val="2600"/>
              <a:buFont typeface="Sora Medium"/>
              <a:buNone/>
            </a:pPr>
            <a:r>
              <a:rPr b="0" i="0" lang="en-US" sz="2200" u="none" cap="none" strike="noStrike">
                <a:solidFill>
                  <a:schemeClr val="dk1"/>
                </a:solidFill>
                <a:latin typeface="Sora Medium"/>
                <a:ea typeface="Sora Medium"/>
                <a:cs typeface="Sora Medium"/>
                <a:sym typeface="Sora Medium"/>
              </a:rPr>
              <a:t>Branch Controls: Ensuring Quality</a:t>
            </a:r>
            <a:endParaRPr b="0" i="0" sz="2200" u="none" cap="none" strike="noStrike">
              <a:solidFill>
                <a:schemeClr val="dk1"/>
              </a:solidFill>
            </a:endParaRPr>
          </a:p>
        </p:txBody>
      </p:sp>
      <p:sp>
        <p:nvSpPr>
          <p:cNvPr id="228" name="Google Shape;228;p26"/>
          <p:cNvSpPr/>
          <p:nvPr/>
        </p:nvSpPr>
        <p:spPr>
          <a:xfrm>
            <a:off x="457944" y="1374577"/>
            <a:ext cx="4799112" cy="753963"/>
          </a:xfrm>
          <a:prstGeom prst="roundRect">
            <a:avLst>
              <a:gd fmla="val 2603" name="adj"/>
            </a:avLst>
          </a:prstGeom>
          <a:solidFill>
            <a:srgbClr val="66666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29" name="Google Shape;229;p26"/>
          <p:cNvSpPr/>
          <p:nvPr/>
        </p:nvSpPr>
        <p:spPr>
          <a:xfrm>
            <a:off x="950989" y="1510296"/>
            <a:ext cx="1635900" cy="2043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E0D6DE"/>
              </a:buClr>
              <a:buSzPts val="1300"/>
              <a:buFont typeface="Sora Medium"/>
              <a:buNone/>
            </a:pPr>
            <a:r>
              <a:rPr b="0" i="0" lang="en-US" sz="1300" u="none" cap="none" strike="noStrike">
                <a:solidFill>
                  <a:srgbClr val="E0D6DE"/>
                </a:solidFill>
                <a:latin typeface="Sora Medium"/>
                <a:ea typeface="Sora Medium"/>
                <a:cs typeface="Sora Medium"/>
                <a:sym typeface="Sora Medium"/>
              </a:rPr>
              <a:t>Pull Requests (PR)</a:t>
            </a:r>
            <a:endParaRPr b="0" i="0" sz="1300" u="none" cap="none" strike="noStrike"/>
          </a:p>
        </p:txBody>
      </p:sp>
      <p:sp>
        <p:nvSpPr>
          <p:cNvPr id="230" name="Google Shape;230;p26"/>
          <p:cNvSpPr/>
          <p:nvPr/>
        </p:nvSpPr>
        <p:spPr>
          <a:xfrm>
            <a:off x="950989" y="1821019"/>
            <a:ext cx="4537500" cy="2094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0D6DE"/>
              </a:buClr>
              <a:buSzPts val="1000"/>
              <a:buFont typeface="Noto Sans TC"/>
              <a:buNone/>
            </a:pPr>
            <a:r>
              <a:rPr b="0" i="0" lang="en-US" sz="1000" u="none" cap="none" strike="noStrike">
                <a:solidFill>
                  <a:srgbClr val="E0D6DE"/>
                </a:solidFill>
                <a:latin typeface="Noto Sans TC"/>
                <a:ea typeface="Noto Sans TC"/>
                <a:cs typeface="Noto Sans TC"/>
                <a:sym typeface="Noto Sans TC"/>
              </a:rPr>
              <a:t>Code review and collaboration.</a:t>
            </a:r>
            <a:endParaRPr b="0" i="0" sz="1000" u="none" cap="none" strike="noStrike"/>
          </a:p>
        </p:txBody>
      </p:sp>
      <p:sp>
        <p:nvSpPr>
          <p:cNvPr id="231" name="Google Shape;231;p26"/>
          <p:cNvSpPr/>
          <p:nvPr/>
        </p:nvSpPr>
        <p:spPr>
          <a:xfrm>
            <a:off x="457944" y="2259360"/>
            <a:ext cx="4799100" cy="753900"/>
          </a:xfrm>
          <a:prstGeom prst="roundRect">
            <a:avLst>
              <a:gd fmla="val 2603" name="adj"/>
            </a:avLst>
          </a:prstGeom>
          <a:solidFill>
            <a:srgbClr val="66666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32" name="Google Shape;232;p26"/>
          <p:cNvSpPr/>
          <p:nvPr/>
        </p:nvSpPr>
        <p:spPr>
          <a:xfrm>
            <a:off x="893564" y="2390180"/>
            <a:ext cx="1635900" cy="2043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E0D6DE"/>
              </a:buClr>
              <a:buSzPts val="1300"/>
              <a:buFont typeface="Sora Medium"/>
              <a:buNone/>
            </a:pPr>
            <a:r>
              <a:rPr b="0" i="0" lang="en-US" sz="1300" u="none" cap="none" strike="noStrike">
                <a:solidFill>
                  <a:srgbClr val="E0D6DE"/>
                </a:solidFill>
                <a:latin typeface="Sora Medium"/>
                <a:ea typeface="Sora Medium"/>
                <a:cs typeface="Sora Medium"/>
                <a:sym typeface="Sora Medium"/>
              </a:rPr>
              <a:t>Commit Checks</a:t>
            </a:r>
            <a:endParaRPr b="0" i="0" sz="1300" u="none" cap="none" strike="noStrike"/>
          </a:p>
        </p:txBody>
      </p:sp>
      <p:sp>
        <p:nvSpPr>
          <p:cNvPr id="233" name="Google Shape;233;p26"/>
          <p:cNvSpPr/>
          <p:nvPr/>
        </p:nvSpPr>
        <p:spPr>
          <a:xfrm>
            <a:off x="893574" y="2673100"/>
            <a:ext cx="4048800" cy="2094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0D6DE"/>
              </a:buClr>
              <a:buSzPts val="1000"/>
              <a:buFont typeface="Noto Sans TC"/>
              <a:buNone/>
            </a:pPr>
            <a:r>
              <a:rPr b="0" i="0" lang="en-US" sz="1000" u="none" cap="none" strike="noStrike">
                <a:solidFill>
                  <a:srgbClr val="E0D6DE"/>
                </a:solidFill>
                <a:latin typeface="Noto Sans TC"/>
                <a:ea typeface="Noto Sans TC"/>
                <a:cs typeface="Noto Sans TC"/>
                <a:sym typeface="Noto Sans TC"/>
              </a:rPr>
              <a:t>Automated code validation.</a:t>
            </a:r>
            <a:endParaRPr b="0" i="0" sz="1000" u="none" cap="none" strike="noStrike"/>
          </a:p>
        </p:txBody>
      </p:sp>
      <p:sp>
        <p:nvSpPr>
          <p:cNvPr id="234" name="Google Shape;234;p26"/>
          <p:cNvSpPr/>
          <p:nvPr/>
        </p:nvSpPr>
        <p:spPr>
          <a:xfrm>
            <a:off x="457944" y="3144143"/>
            <a:ext cx="4799112" cy="753963"/>
          </a:xfrm>
          <a:prstGeom prst="roundRect">
            <a:avLst>
              <a:gd fmla="val 2603" name="adj"/>
            </a:avLst>
          </a:prstGeom>
          <a:solidFill>
            <a:srgbClr val="66666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35" name="Google Shape;235;p26"/>
          <p:cNvSpPr/>
          <p:nvPr/>
        </p:nvSpPr>
        <p:spPr>
          <a:xfrm>
            <a:off x="893575" y="3274975"/>
            <a:ext cx="4048800" cy="2043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E0D6DE"/>
              </a:buClr>
              <a:buSzPts val="1300"/>
              <a:buFont typeface="Sora Medium"/>
              <a:buNone/>
            </a:pPr>
            <a:r>
              <a:rPr b="0" i="0" lang="en-US" sz="1300" u="none" cap="none" strike="noStrike">
                <a:solidFill>
                  <a:srgbClr val="E0D6DE"/>
                </a:solidFill>
                <a:latin typeface="Sora Medium"/>
                <a:ea typeface="Sora Medium"/>
                <a:cs typeface="Sora Medium"/>
                <a:sym typeface="Sora Medium"/>
              </a:rPr>
              <a:t>Git Reve</a:t>
            </a:r>
            <a:r>
              <a:rPr lang="en-US" sz="1300">
                <a:solidFill>
                  <a:srgbClr val="E0D6DE"/>
                </a:solidFill>
                <a:latin typeface="Sora Medium"/>
                <a:ea typeface="Sora Medium"/>
                <a:cs typeface="Sora Medium"/>
                <a:sym typeface="Sora Medium"/>
              </a:rPr>
              <a:t>rt</a:t>
            </a:r>
            <a:r>
              <a:rPr b="0" i="0" lang="en-US" sz="1300" u="none" cap="none" strike="noStrike">
                <a:solidFill>
                  <a:srgbClr val="E0D6DE"/>
                </a:solidFill>
                <a:latin typeface="Sora Medium"/>
                <a:ea typeface="Sora Medium"/>
                <a:cs typeface="Sora Medium"/>
                <a:sym typeface="Sora Medium"/>
              </a:rPr>
              <a:t> </a:t>
            </a:r>
            <a:r>
              <a:rPr lang="en-US" sz="1300">
                <a:solidFill>
                  <a:srgbClr val="E0D6DE"/>
                </a:solidFill>
                <a:latin typeface="Sora Medium"/>
                <a:ea typeface="Sora Medium"/>
                <a:cs typeface="Sora Medium"/>
                <a:sym typeface="Sora Medium"/>
              </a:rPr>
              <a:t>&amp; </a:t>
            </a:r>
            <a:r>
              <a:rPr b="0" i="0" lang="en-US" sz="1300" u="none" cap="none" strike="noStrike">
                <a:solidFill>
                  <a:srgbClr val="E0D6DE"/>
                </a:solidFill>
                <a:latin typeface="Sora Medium"/>
                <a:ea typeface="Sora Medium"/>
                <a:cs typeface="Sora Medium"/>
                <a:sym typeface="Sora Medium"/>
              </a:rPr>
              <a:t>Version Control</a:t>
            </a:r>
            <a:endParaRPr b="0" i="0" sz="1300" u="none" cap="none" strike="noStrike"/>
          </a:p>
        </p:txBody>
      </p:sp>
      <p:sp>
        <p:nvSpPr>
          <p:cNvPr id="236" name="Google Shape;236;p26"/>
          <p:cNvSpPr/>
          <p:nvPr/>
        </p:nvSpPr>
        <p:spPr>
          <a:xfrm>
            <a:off x="893574" y="3557888"/>
            <a:ext cx="4048800" cy="2094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0D6DE"/>
              </a:buClr>
              <a:buSzPts val="1000"/>
              <a:buFont typeface="Noto Sans TC"/>
              <a:buNone/>
            </a:pPr>
            <a:r>
              <a:rPr lang="en-US" sz="1000">
                <a:solidFill>
                  <a:srgbClr val="E0D6DE"/>
                </a:solidFill>
                <a:latin typeface="Noto Sans TC"/>
                <a:ea typeface="Noto Sans TC"/>
                <a:cs typeface="Noto Sans TC"/>
                <a:sym typeface="Noto Sans TC"/>
              </a:rPr>
              <a:t>Convenient r</a:t>
            </a:r>
            <a:r>
              <a:rPr b="0" i="0" lang="en-US" sz="1000" u="none" cap="none" strike="noStrike">
                <a:solidFill>
                  <a:srgbClr val="E0D6DE"/>
                </a:solidFill>
                <a:latin typeface="Noto Sans TC"/>
                <a:ea typeface="Noto Sans TC"/>
                <a:cs typeface="Noto Sans TC"/>
                <a:sym typeface="Noto Sans TC"/>
              </a:rPr>
              <a:t>ollback to previous versions.</a:t>
            </a:r>
            <a:endParaRPr b="0" i="0" sz="1000" u="none" cap="none" strike="noStrike"/>
          </a:p>
        </p:txBody>
      </p:sp>
      <p:sp>
        <p:nvSpPr>
          <p:cNvPr id="237" name="Google Shape;237;p26"/>
          <p:cNvSpPr/>
          <p:nvPr/>
        </p:nvSpPr>
        <p:spPr>
          <a:xfrm>
            <a:off x="457944" y="4028926"/>
            <a:ext cx="4799112" cy="753963"/>
          </a:xfrm>
          <a:prstGeom prst="roundRect">
            <a:avLst>
              <a:gd fmla="val 2603" name="adj"/>
            </a:avLst>
          </a:prstGeom>
          <a:solidFill>
            <a:srgbClr val="666666"/>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38" name="Google Shape;238;p26"/>
          <p:cNvSpPr/>
          <p:nvPr/>
        </p:nvSpPr>
        <p:spPr>
          <a:xfrm>
            <a:off x="893639" y="4159771"/>
            <a:ext cx="1635900" cy="2043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E0D6DE"/>
              </a:buClr>
              <a:buSzPts val="1300"/>
              <a:buFont typeface="Sora Medium"/>
              <a:buNone/>
            </a:pPr>
            <a:r>
              <a:rPr b="0" i="0" lang="en-US" sz="1300" u="none" cap="none" strike="noStrike">
                <a:solidFill>
                  <a:srgbClr val="E0D6DE"/>
                </a:solidFill>
                <a:latin typeface="Sora Medium"/>
                <a:ea typeface="Sora Medium"/>
                <a:cs typeface="Sora Medium"/>
                <a:sym typeface="Sora Medium"/>
              </a:rPr>
              <a:t>Approval</a:t>
            </a:r>
            <a:endParaRPr b="0" i="0" sz="1300" u="none" cap="none" strike="noStrike"/>
          </a:p>
        </p:txBody>
      </p:sp>
      <p:sp>
        <p:nvSpPr>
          <p:cNvPr id="239" name="Google Shape;239;p26"/>
          <p:cNvSpPr/>
          <p:nvPr/>
        </p:nvSpPr>
        <p:spPr>
          <a:xfrm>
            <a:off x="893564" y="4447768"/>
            <a:ext cx="4537500" cy="2094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0D6DE"/>
              </a:buClr>
              <a:buSzPts val="1000"/>
              <a:buFont typeface="Noto Sans TC"/>
              <a:buNone/>
            </a:pPr>
            <a:r>
              <a:rPr lang="en-US" sz="1000">
                <a:solidFill>
                  <a:srgbClr val="E0D6DE"/>
                </a:solidFill>
                <a:latin typeface="Noto Sans TC"/>
                <a:ea typeface="Noto Sans TC"/>
                <a:cs typeface="Noto Sans TC"/>
                <a:sym typeface="Noto Sans TC"/>
              </a:rPr>
              <a:t>Adaptability</a:t>
            </a:r>
            <a:r>
              <a:rPr lang="en-US" sz="1000">
                <a:solidFill>
                  <a:srgbClr val="E0D6DE"/>
                </a:solidFill>
                <a:latin typeface="Noto Sans TC"/>
                <a:ea typeface="Noto Sans TC"/>
                <a:cs typeface="Noto Sans TC"/>
                <a:sym typeface="Noto Sans TC"/>
              </a:rPr>
              <a:t> to Segregation of Duties (SOD).</a:t>
            </a:r>
            <a:endParaRPr b="0" i="0" sz="1000" u="none" cap="none" strike="noStrike"/>
          </a:p>
        </p:txBody>
      </p:sp>
      <p:pic>
        <p:nvPicPr>
          <p:cNvPr descr="tmp5bd1jnb3.png" id="240" name="Google Shape;240;p26"/>
          <p:cNvPicPr preferRelativeResize="0"/>
          <p:nvPr/>
        </p:nvPicPr>
        <p:blipFill rotWithShape="1">
          <a:blip r:embed="rId3">
            <a:alphaModFix/>
          </a:blip>
          <a:srcRect b="0" l="0" r="0" t="0"/>
          <a:stretch/>
        </p:blipFill>
        <p:spPr>
          <a:xfrm>
            <a:off x="517850" y="2390174"/>
            <a:ext cx="254625" cy="254625"/>
          </a:xfrm>
          <a:prstGeom prst="rect">
            <a:avLst/>
          </a:prstGeom>
          <a:noFill/>
          <a:ln>
            <a:noFill/>
          </a:ln>
        </p:spPr>
      </p:pic>
      <p:pic>
        <p:nvPicPr>
          <p:cNvPr descr="image.png" id="241" name="Google Shape;241;p26"/>
          <p:cNvPicPr preferRelativeResize="0"/>
          <p:nvPr/>
        </p:nvPicPr>
        <p:blipFill rotWithShape="1">
          <a:blip r:embed="rId4">
            <a:alphaModFix/>
          </a:blip>
          <a:srcRect b="0" l="0" r="0" t="0"/>
          <a:stretch/>
        </p:blipFill>
        <p:spPr>
          <a:xfrm>
            <a:off x="517847" y="1485136"/>
            <a:ext cx="254625" cy="254625"/>
          </a:xfrm>
          <a:prstGeom prst="rect">
            <a:avLst/>
          </a:prstGeom>
          <a:noFill/>
          <a:ln>
            <a:noFill/>
          </a:ln>
        </p:spPr>
      </p:pic>
      <p:pic>
        <p:nvPicPr>
          <p:cNvPr descr="tmpemi6jxws.png" id="242" name="Google Shape;242;p26"/>
          <p:cNvPicPr preferRelativeResize="0"/>
          <p:nvPr/>
        </p:nvPicPr>
        <p:blipFill rotWithShape="1">
          <a:blip r:embed="rId5">
            <a:alphaModFix/>
          </a:blip>
          <a:srcRect b="0" l="0" r="0" t="0"/>
          <a:stretch/>
        </p:blipFill>
        <p:spPr>
          <a:xfrm>
            <a:off x="517848" y="3249814"/>
            <a:ext cx="254625" cy="254625"/>
          </a:xfrm>
          <a:prstGeom prst="rect">
            <a:avLst/>
          </a:prstGeom>
          <a:noFill/>
          <a:ln>
            <a:noFill/>
          </a:ln>
        </p:spPr>
      </p:pic>
      <p:pic>
        <p:nvPicPr>
          <p:cNvPr descr="tmp9vk29flw.png" id="243" name="Google Shape;243;p26"/>
          <p:cNvPicPr preferRelativeResize="0"/>
          <p:nvPr/>
        </p:nvPicPr>
        <p:blipFill rotWithShape="1">
          <a:blip r:embed="rId6">
            <a:alphaModFix/>
          </a:blip>
          <a:srcRect b="0" l="0" r="0" t="0"/>
          <a:stretch/>
        </p:blipFill>
        <p:spPr>
          <a:xfrm>
            <a:off x="517850" y="4134614"/>
            <a:ext cx="254625" cy="254625"/>
          </a:xfrm>
          <a:prstGeom prst="rect">
            <a:avLst/>
          </a:prstGeom>
          <a:noFill/>
          <a:ln>
            <a:noFill/>
          </a:ln>
        </p:spPr>
      </p:pic>
      <p:pic>
        <p:nvPicPr>
          <p:cNvPr id="244" name="Google Shape;244;p26"/>
          <p:cNvPicPr preferRelativeResize="0"/>
          <p:nvPr/>
        </p:nvPicPr>
        <p:blipFill>
          <a:blip r:embed="rId7">
            <a:alphaModFix/>
          </a:blip>
          <a:stretch>
            <a:fillRect/>
          </a:stretch>
        </p:blipFill>
        <p:spPr>
          <a:xfrm>
            <a:off x="5640889" y="152400"/>
            <a:ext cx="3181288"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7"/>
          <p:cNvSpPr txBox="1"/>
          <p:nvPr>
            <p:ph type="title"/>
          </p:nvPr>
        </p:nvSpPr>
        <p:spPr>
          <a:xfrm>
            <a:off x="311700" y="0"/>
            <a:ext cx="8520600" cy="7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US"/>
              <a:t>After all the checks have been passed ✅ ✅ ✅</a:t>
            </a:r>
            <a:endParaRPr/>
          </a:p>
        </p:txBody>
      </p:sp>
      <p:sp>
        <p:nvSpPr>
          <p:cNvPr id="250" name="Google Shape;250;p27"/>
          <p:cNvSpPr txBox="1"/>
          <p:nvPr>
            <p:ph idx="12" type="sldNum"/>
          </p:nvPr>
        </p:nvSpPr>
        <p:spPr>
          <a:xfrm>
            <a:off x="8832297" y="4863993"/>
            <a:ext cx="311400" cy="1929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grpSp>
        <p:nvGrpSpPr>
          <p:cNvPr id="251" name="Google Shape;251;p27"/>
          <p:cNvGrpSpPr/>
          <p:nvPr/>
        </p:nvGrpSpPr>
        <p:grpSpPr>
          <a:xfrm>
            <a:off x="515875" y="744550"/>
            <a:ext cx="7010075" cy="2885700"/>
            <a:chOff x="515875" y="744550"/>
            <a:chExt cx="7010075" cy="2885700"/>
          </a:xfrm>
        </p:grpSpPr>
        <p:sp>
          <p:nvSpPr>
            <p:cNvPr id="252" name="Google Shape;252;p27"/>
            <p:cNvSpPr/>
            <p:nvPr/>
          </p:nvSpPr>
          <p:spPr>
            <a:xfrm>
              <a:off x="5370750" y="744550"/>
              <a:ext cx="2155200" cy="2885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616161"/>
                  </a:solidFill>
                  <a:latin typeface="Proxima Nova"/>
                  <a:ea typeface="Proxima Nova"/>
                  <a:cs typeface="Proxima Nova"/>
                  <a:sym typeface="Proxima Nova"/>
                </a:rPr>
                <a:t>Deploy to Vector</a:t>
              </a:r>
              <a:endParaRPr b="1">
                <a:solidFill>
                  <a:srgbClr val="616161"/>
                </a:solidFill>
                <a:latin typeface="Proxima Nova"/>
                <a:ea typeface="Proxima Nova"/>
                <a:cs typeface="Proxima Nova"/>
                <a:sym typeface="Proxima Nova"/>
              </a:endParaRPr>
            </a:p>
          </p:txBody>
        </p:sp>
        <p:pic>
          <p:nvPicPr>
            <p:cNvPr id="253" name="Google Shape;253;p27"/>
            <p:cNvPicPr preferRelativeResize="0"/>
            <p:nvPr/>
          </p:nvPicPr>
          <p:blipFill>
            <a:blip r:embed="rId3">
              <a:alphaModFix/>
            </a:blip>
            <a:stretch>
              <a:fillRect/>
            </a:stretch>
          </p:blipFill>
          <p:spPr>
            <a:xfrm>
              <a:off x="515875" y="744576"/>
              <a:ext cx="4854875" cy="2885650"/>
            </a:xfrm>
            <a:prstGeom prst="rect">
              <a:avLst/>
            </a:prstGeom>
            <a:noFill/>
            <a:ln cap="flat" cmpd="sng" w="9525">
              <a:solidFill>
                <a:schemeClr val="dk1"/>
              </a:solidFill>
              <a:prstDash val="solid"/>
              <a:round/>
              <a:headEnd len="sm" w="sm" type="none"/>
              <a:tailEnd len="sm" w="sm" type="none"/>
            </a:ln>
          </p:spPr>
        </p:pic>
      </p:grpSp>
      <p:grpSp>
        <p:nvGrpSpPr>
          <p:cNvPr id="254" name="Google Shape;254;p27"/>
          <p:cNvGrpSpPr/>
          <p:nvPr/>
        </p:nvGrpSpPr>
        <p:grpSpPr>
          <a:xfrm>
            <a:off x="1211050" y="1275675"/>
            <a:ext cx="7194626" cy="3191700"/>
            <a:chOff x="997900" y="2990175"/>
            <a:chExt cx="7194626" cy="3191700"/>
          </a:xfrm>
        </p:grpSpPr>
        <p:pic>
          <p:nvPicPr>
            <p:cNvPr id="255" name="Google Shape;255;p27"/>
            <p:cNvPicPr preferRelativeResize="0"/>
            <p:nvPr/>
          </p:nvPicPr>
          <p:blipFill>
            <a:blip r:embed="rId4">
              <a:alphaModFix/>
            </a:blip>
            <a:stretch>
              <a:fillRect/>
            </a:stretch>
          </p:blipFill>
          <p:spPr>
            <a:xfrm>
              <a:off x="3153100" y="2990175"/>
              <a:ext cx="5039427" cy="3191651"/>
            </a:xfrm>
            <a:prstGeom prst="rect">
              <a:avLst/>
            </a:prstGeom>
            <a:noFill/>
            <a:ln cap="flat" cmpd="sng" w="9525">
              <a:solidFill>
                <a:schemeClr val="dk1"/>
              </a:solidFill>
              <a:prstDash val="solid"/>
              <a:round/>
              <a:headEnd len="sm" w="sm" type="none"/>
              <a:tailEnd len="sm" w="sm" type="none"/>
            </a:ln>
          </p:spPr>
        </p:pic>
        <p:sp>
          <p:nvSpPr>
            <p:cNvPr id="256" name="Google Shape;256;p27"/>
            <p:cNvSpPr/>
            <p:nvPr/>
          </p:nvSpPr>
          <p:spPr>
            <a:xfrm>
              <a:off x="997900" y="2990175"/>
              <a:ext cx="2155200" cy="319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666666"/>
                  </a:solidFill>
                  <a:latin typeface="Proxima Nova"/>
                  <a:ea typeface="Proxima Nova"/>
                  <a:cs typeface="Proxima Nova"/>
                  <a:sym typeface="Proxima Nova"/>
                </a:rPr>
                <a:t>Deploy to Splunk</a:t>
              </a:r>
              <a:endParaRPr b="1">
                <a:solidFill>
                  <a:srgbClr val="666666"/>
                </a:solidFill>
                <a:latin typeface="Proxima Nova"/>
                <a:ea typeface="Proxima Nova"/>
                <a:cs typeface="Proxima Nova"/>
                <a:sym typeface="Proxima Nova"/>
              </a:endParaRPr>
            </a:p>
            <a:p>
              <a:pPr indent="0" lvl="0" marL="0" rtl="0" algn="ctr">
                <a:spcBef>
                  <a:spcPts val="0"/>
                </a:spcBef>
                <a:spcAft>
                  <a:spcPts val="0"/>
                </a:spcAft>
                <a:buNone/>
              </a:pPr>
              <a:r>
                <a:rPr b="1" lang="en-US">
                  <a:solidFill>
                    <a:srgbClr val="666666"/>
                  </a:solidFill>
                  <a:latin typeface="Proxima Nova"/>
                  <a:ea typeface="Proxima Nova"/>
                  <a:cs typeface="Proxima Nova"/>
                  <a:sym typeface="Proxima Nova"/>
                </a:rPr>
                <a:t>using</a:t>
              </a:r>
              <a:endParaRPr b="1">
                <a:solidFill>
                  <a:srgbClr val="666666"/>
                </a:solidFill>
                <a:latin typeface="Proxima Nova"/>
                <a:ea typeface="Proxima Nova"/>
                <a:cs typeface="Proxima Nova"/>
                <a:sym typeface="Proxima Nova"/>
              </a:endParaRPr>
            </a:p>
            <a:p>
              <a:pPr indent="0" lvl="0" marL="0" rtl="0" algn="ctr">
                <a:spcBef>
                  <a:spcPts val="0"/>
                </a:spcBef>
                <a:spcAft>
                  <a:spcPts val="0"/>
                </a:spcAft>
                <a:buNone/>
              </a:pPr>
              <a:r>
                <a:rPr b="1" lang="en-US">
                  <a:solidFill>
                    <a:srgbClr val="666666"/>
                  </a:solidFill>
                  <a:latin typeface="Proxima Nova"/>
                  <a:ea typeface="Proxima Nova"/>
                  <a:cs typeface="Proxima Nova"/>
                  <a:sym typeface="Proxima Nova"/>
                </a:rPr>
                <a:t>Terraform</a:t>
              </a:r>
              <a:endParaRPr b="1">
                <a:solidFill>
                  <a:srgbClr val="666666"/>
                </a:solidFill>
                <a:latin typeface="Proxima Nova"/>
                <a:ea typeface="Proxima Nova"/>
                <a:cs typeface="Proxima Nova"/>
                <a:sym typeface="Proxima Nov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8"/>
          <p:cNvSpPr/>
          <p:nvPr/>
        </p:nvSpPr>
        <p:spPr>
          <a:xfrm>
            <a:off x="640076" y="262575"/>
            <a:ext cx="7459800" cy="443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200"/>
              <a:buFont typeface="Arial"/>
              <a:buNone/>
            </a:pPr>
            <a:r>
              <a:rPr lang="en-US" sz="2200">
                <a:solidFill>
                  <a:schemeClr val="dk1"/>
                </a:solidFill>
                <a:latin typeface="Proxima Nova"/>
                <a:ea typeface="Proxima Nova"/>
                <a:cs typeface="Proxima Nova"/>
                <a:sym typeface="Proxima Nova"/>
              </a:rPr>
              <a:t>Accountability and Version</a:t>
            </a:r>
            <a:r>
              <a:rPr b="0" i="0" lang="en-US" sz="2800" u="none" cap="none" strike="noStrike">
                <a:solidFill>
                  <a:srgbClr val="97B8FF"/>
                </a:solidFill>
                <a:latin typeface="Sora Medium"/>
                <a:ea typeface="Sora Medium"/>
                <a:cs typeface="Sora Medium"/>
                <a:sym typeface="Sora Medium"/>
              </a:rPr>
              <a:t> </a:t>
            </a:r>
            <a:r>
              <a:rPr lang="en-US" sz="2200">
                <a:solidFill>
                  <a:schemeClr val="dk1"/>
                </a:solidFill>
                <a:latin typeface="Proxima Nova"/>
                <a:ea typeface="Proxima Nova"/>
                <a:cs typeface="Proxima Nova"/>
                <a:sym typeface="Proxima Nova"/>
              </a:rPr>
              <a:t>Control</a:t>
            </a:r>
            <a:endParaRPr b="0" i="0" sz="2800" u="none" cap="none" strike="noStrike"/>
          </a:p>
        </p:txBody>
      </p:sp>
      <p:graphicFrame>
        <p:nvGraphicFramePr>
          <p:cNvPr id="263" name="Google Shape;263;p28"/>
          <p:cNvGraphicFramePr/>
          <p:nvPr/>
        </p:nvGraphicFramePr>
        <p:xfrm>
          <a:off x="496150" y="1337900"/>
          <a:ext cx="3000000" cy="3000000"/>
        </p:xfrm>
        <a:graphic>
          <a:graphicData uri="http://schemas.openxmlformats.org/drawingml/2006/table">
            <a:tbl>
              <a:tblPr>
                <a:noFill/>
                <a:tableStyleId>{79CE8FED-C4AF-4DB6-A329-1EE2327EA223}</a:tableStyleId>
              </a:tblPr>
              <a:tblGrid>
                <a:gridCol w="2707875"/>
              </a:tblGrid>
              <a:tr h="1377325">
                <a:tc>
                  <a:txBody>
                    <a:bodyPr/>
                    <a:lstStyle/>
                    <a:p>
                      <a:pPr indent="0" lvl="0" marL="0" rtl="0" algn="ctr">
                        <a:lnSpc>
                          <a:spcPct val="125000"/>
                        </a:lnSpc>
                        <a:spcBef>
                          <a:spcPts val="0"/>
                        </a:spcBef>
                        <a:spcAft>
                          <a:spcPts val="0"/>
                        </a:spcAft>
                        <a:buClr>
                          <a:srgbClr val="97B8FF"/>
                        </a:buClr>
                        <a:buSzPts val="1400"/>
                        <a:buFont typeface="Sora Medium"/>
                        <a:buNone/>
                      </a:pPr>
                      <a:r>
                        <a:rPr lang="en-US" sz="1600">
                          <a:solidFill>
                            <a:schemeClr val="dk1"/>
                          </a:solidFill>
                          <a:latin typeface="Sora Medium"/>
                          <a:ea typeface="Sora Medium"/>
                          <a:cs typeface="Sora Medium"/>
                          <a:sym typeface="Sora Medium"/>
                        </a:rPr>
                        <a:t>Detailed Audit Trails</a:t>
                      </a:r>
                      <a:endParaRPr sz="1600">
                        <a:solidFill>
                          <a:schemeClr val="dk1"/>
                        </a:solidFill>
                      </a:endParaRPr>
                    </a:p>
                    <a:p>
                      <a:pPr indent="0" lvl="0" marL="0" rtl="0" algn="ctr">
                        <a:lnSpc>
                          <a:spcPct val="162857"/>
                        </a:lnSpc>
                        <a:spcBef>
                          <a:spcPts val="0"/>
                        </a:spcBef>
                        <a:spcAft>
                          <a:spcPts val="0"/>
                        </a:spcAft>
                        <a:buNone/>
                      </a:pPr>
                      <a:r>
                        <a:t/>
                      </a:r>
                      <a:endParaRPr sz="1300">
                        <a:solidFill>
                          <a:srgbClr val="E0D6DE"/>
                        </a:solidFill>
                        <a:latin typeface="Noto Sans TC"/>
                        <a:ea typeface="Noto Sans TC"/>
                        <a:cs typeface="Noto Sans TC"/>
                        <a:sym typeface="Noto Sans TC"/>
                      </a:endParaRPr>
                    </a:p>
                    <a:p>
                      <a:pPr indent="0" lvl="0" marL="0" rtl="0" algn="ctr">
                        <a:lnSpc>
                          <a:spcPct val="162857"/>
                        </a:lnSpc>
                        <a:spcBef>
                          <a:spcPts val="0"/>
                        </a:spcBef>
                        <a:spcAft>
                          <a:spcPts val="0"/>
                        </a:spcAft>
                        <a:buNone/>
                      </a:pPr>
                      <a:r>
                        <a:rPr lang="en-US" sz="1300">
                          <a:solidFill>
                            <a:srgbClr val="616161"/>
                          </a:solidFill>
                          <a:latin typeface="Noto Sans TC"/>
                          <a:ea typeface="Noto Sans TC"/>
                          <a:cs typeface="Noto Sans TC"/>
                          <a:sym typeface="Noto Sans TC"/>
                        </a:rPr>
                        <a:t>Track changes and identify responsible parties.</a:t>
                      </a:r>
                      <a:endParaRPr sz="1600">
                        <a:solidFill>
                          <a:srgbClr val="616161"/>
                        </a:solidFill>
                      </a:endParaRPr>
                    </a:p>
                  </a:txBody>
                  <a:tcPr marT="91425" marB="91425" marR="91425" marL="91425"/>
                </a:tc>
              </a:tr>
              <a:tr h="1377325">
                <a:tc>
                  <a:txBody>
                    <a:bodyPr/>
                    <a:lstStyle/>
                    <a:p>
                      <a:pPr indent="0" lvl="0" marL="0" rtl="0" algn="ctr">
                        <a:lnSpc>
                          <a:spcPct val="125000"/>
                        </a:lnSpc>
                        <a:spcBef>
                          <a:spcPts val="0"/>
                        </a:spcBef>
                        <a:spcAft>
                          <a:spcPts val="0"/>
                        </a:spcAft>
                        <a:buClr>
                          <a:schemeClr val="dk1"/>
                        </a:buClr>
                        <a:buSzPts val="1100"/>
                        <a:buFont typeface="Arial"/>
                        <a:buNone/>
                      </a:pPr>
                      <a:r>
                        <a:rPr lang="en-US" sz="1600">
                          <a:solidFill>
                            <a:schemeClr val="dk1"/>
                          </a:solidFill>
                          <a:latin typeface="Sora Medium"/>
                          <a:ea typeface="Sora Medium"/>
                          <a:cs typeface="Sora Medium"/>
                          <a:sym typeface="Sora Medium"/>
                        </a:rPr>
                        <a:t>Version History</a:t>
                      </a:r>
                      <a:endParaRPr sz="1600">
                        <a:solidFill>
                          <a:schemeClr val="dk1"/>
                        </a:solidFill>
                      </a:endParaRPr>
                    </a:p>
                    <a:p>
                      <a:pPr indent="0" lvl="0" marL="0" rtl="0" algn="ctr">
                        <a:lnSpc>
                          <a:spcPct val="162857"/>
                        </a:lnSpc>
                        <a:spcBef>
                          <a:spcPts val="0"/>
                        </a:spcBef>
                        <a:spcAft>
                          <a:spcPts val="0"/>
                        </a:spcAft>
                        <a:buClr>
                          <a:schemeClr val="dk1"/>
                        </a:buClr>
                        <a:buSzPts val="1100"/>
                        <a:buFont typeface="Arial"/>
                        <a:buNone/>
                      </a:pPr>
                      <a:r>
                        <a:t/>
                      </a:r>
                      <a:endParaRPr sz="1300">
                        <a:solidFill>
                          <a:srgbClr val="E0D6DE"/>
                        </a:solidFill>
                        <a:latin typeface="Noto Sans TC"/>
                        <a:ea typeface="Noto Sans TC"/>
                        <a:cs typeface="Noto Sans TC"/>
                        <a:sym typeface="Noto Sans TC"/>
                      </a:endParaRPr>
                    </a:p>
                    <a:p>
                      <a:pPr indent="0" lvl="0" marL="0" rtl="0" algn="ctr">
                        <a:lnSpc>
                          <a:spcPct val="162857"/>
                        </a:lnSpc>
                        <a:spcBef>
                          <a:spcPts val="0"/>
                        </a:spcBef>
                        <a:spcAft>
                          <a:spcPts val="0"/>
                        </a:spcAft>
                        <a:buClr>
                          <a:schemeClr val="dk1"/>
                        </a:buClr>
                        <a:buSzPts val="1100"/>
                        <a:buFont typeface="Arial"/>
                        <a:buNone/>
                      </a:pPr>
                      <a:r>
                        <a:rPr lang="en-US" sz="1300">
                          <a:solidFill>
                            <a:srgbClr val="616161"/>
                          </a:solidFill>
                          <a:latin typeface="Noto Sans TC"/>
                          <a:ea typeface="Noto Sans TC"/>
                          <a:cs typeface="Noto Sans TC"/>
                          <a:sym typeface="Noto Sans TC"/>
                        </a:rPr>
                        <a:t>Rollback to previous states if needed.</a:t>
                      </a:r>
                      <a:endParaRPr sz="1600">
                        <a:solidFill>
                          <a:srgbClr val="616161"/>
                        </a:solidFill>
                      </a:endParaRPr>
                    </a:p>
                    <a:p>
                      <a:pPr indent="0" lvl="0" marL="0" rtl="0" algn="ctr">
                        <a:lnSpc>
                          <a:spcPct val="125000"/>
                        </a:lnSpc>
                        <a:spcBef>
                          <a:spcPts val="0"/>
                        </a:spcBef>
                        <a:spcAft>
                          <a:spcPts val="0"/>
                        </a:spcAft>
                        <a:buNone/>
                      </a:pPr>
                      <a:r>
                        <a:t/>
                      </a:r>
                      <a:endParaRPr sz="1600">
                        <a:solidFill>
                          <a:srgbClr val="97B8FF"/>
                        </a:solidFill>
                        <a:latin typeface="Sora Medium"/>
                        <a:ea typeface="Sora Medium"/>
                        <a:cs typeface="Sora Medium"/>
                        <a:sym typeface="Sora Medium"/>
                      </a:endParaRPr>
                    </a:p>
                  </a:txBody>
                  <a:tcPr marT="91425" marB="91425" marR="91425" marL="91425"/>
                </a:tc>
              </a:tr>
            </a:tbl>
          </a:graphicData>
        </a:graphic>
      </p:graphicFrame>
      <p:pic>
        <p:nvPicPr>
          <p:cNvPr id="264" name="Google Shape;264;p28"/>
          <p:cNvPicPr preferRelativeResize="0"/>
          <p:nvPr/>
        </p:nvPicPr>
        <p:blipFill>
          <a:blip r:embed="rId3">
            <a:alphaModFix/>
          </a:blip>
          <a:stretch>
            <a:fillRect/>
          </a:stretch>
        </p:blipFill>
        <p:spPr>
          <a:xfrm>
            <a:off x="3437475" y="877750"/>
            <a:ext cx="5334249" cy="3997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Full Architecture Flow</a:t>
            </a:r>
            <a:endParaRPr/>
          </a:p>
        </p:txBody>
      </p:sp>
      <p:sp>
        <p:nvSpPr>
          <p:cNvPr id="270" name="Google Shape;270;p29"/>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Detection-as-Code End-to-End Pipeline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0"/>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Conclusion</a:t>
            </a:r>
            <a:endParaRPr/>
          </a:p>
        </p:txBody>
      </p:sp>
      <p:sp>
        <p:nvSpPr>
          <p:cNvPr id="276" name="Google Shape;276;p30"/>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Key Takeaways from Detection-as-Code</a:t>
            </a:r>
            <a:endParaRPr/>
          </a:p>
        </p:txBody>
      </p:sp>
      <p:sp>
        <p:nvSpPr>
          <p:cNvPr id="277" name="Google Shape;277;p30"/>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8" name="Google Shape;278;p30"/>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279" name="Google Shape;279;p30"/>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0" name="Google Shape;280;p30"/>
          <p:cNvSpPr/>
          <p:nvPr/>
        </p:nvSpPr>
        <p:spPr>
          <a:xfrm>
            <a:off x="228600" y="1508670"/>
            <a:ext cx="8686800"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1" name="Google Shape;281;p30"/>
          <p:cNvSpPr/>
          <p:nvPr/>
        </p:nvSpPr>
        <p:spPr>
          <a:xfrm>
            <a:off x="228600" y="1508670"/>
            <a:ext cx="2692300"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2" name="Google Shape;282;p30"/>
          <p:cNvSpPr/>
          <p:nvPr/>
        </p:nvSpPr>
        <p:spPr>
          <a:xfrm>
            <a:off x="142235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3" name="Google Shape;283;p30"/>
          <p:cNvSpPr txBox="1"/>
          <p:nvPr/>
        </p:nvSpPr>
        <p:spPr>
          <a:xfrm>
            <a:off x="1422350"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kcfdw_oc.png" id="284" name="Google Shape;284;p30"/>
          <p:cNvPicPr preferRelativeResize="0"/>
          <p:nvPr/>
        </p:nvPicPr>
        <p:blipFill rotWithShape="1">
          <a:blip r:embed="rId3">
            <a:alphaModFix/>
          </a:blip>
          <a:srcRect b="0" l="0" r="0" t="0"/>
          <a:stretch/>
        </p:blipFill>
        <p:spPr>
          <a:xfrm>
            <a:off x="1422350" y="1508670"/>
            <a:ext cx="304800" cy="304800"/>
          </a:xfrm>
          <a:prstGeom prst="rect">
            <a:avLst/>
          </a:prstGeom>
          <a:noFill/>
          <a:ln>
            <a:noFill/>
          </a:ln>
        </p:spPr>
      </p:pic>
      <p:sp>
        <p:nvSpPr>
          <p:cNvPr id="285" name="Google Shape;285;p30"/>
          <p:cNvSpPr txBox="1"/>
          <p:nvPr/>
        </p:nvSpPr>
        <p:spPr>
          <a:xfrm>
            <a:off x="228600" y="1965870"/>
            <a:ext cx="2692300" cy="20568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616161"/>
                </a:solidFill>
                <a:latin typeface="Proxima Nova"/>
                <a:ea typeface="Proxima Nova"/>
                <a:cs typeface="Proxima Nova"/>
                <a:sym typeface="Proxima Nova"/>
              </a:rPr>
              <a:t>Automation &amp; Efficiency</a:t>
            </a:r>
            <a:endParaRPr/>
          </a:p>
          <a:p>
            <a:pPr indent="0" lvl="0" marL="0" marR="0" rtl="0" algn="ctr">
              <a:lnSpc>
                <a:spcPct val="100000"/>
              </a:lnSpc>
              <a:spcBef>
                <a:spcPts val="0"/>
              </a:spcBef>
              <a:spcAft>
                <a:spcPts val="0"/>
              </a:spcAft>
              <a:buNone/>
            </a:pPr>
            <a:r>
              <a:rPr b="0" i="0" lang="en-US" sz="1300" u="none" cap="none" strike="noStrike">
                <a:solidFill>
                  <a:srgbClr val="616161"/>
                </a:solidFill>
                <a:latin typeface="Proxima Nova"/>
                <a:ea typeface="Proxima Nova"/>
                <a:cs typeface="Proxima Nova"/>
                <a:sym typeface="Proxima Nova"/>
              </a:rPr>
              <a:t>Streamlined threat detection through CI/CD and GitOps.</a:t>
            </a:r>
            <a:endParaRPr/>
          </a:p>
        </p:txBody>
      </p:sp>
      <p:sp>
        <p:nvSpPr>
          <p:cNvPr id="286" name="Google Shape;286;p30"/>
          <p:cNvSpPr/>
          <p:nvPr/>
        </p:nvSpPr>
        <p:spPr>
          <a:xfrm>
            <a:off x="3225700" y="1508670"/>
            <a:ext cx="2692449"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7" name="Google Shape;287;p30"/>
          <p:cNvSpPr/>
          <p:nvPr/>
        </p:nvSpPr>
        <p:spPr>
          <a:xfrm>
            <a:off x="4419451"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8" name="Google Shape;288;p30"/>
          <p:cNvSpPr txBox="1"/>
          <p:nvPr/>
        </p:nvSpPr>
        <p:spPr>
          <a:xfrm>
            <a:off x="4419451"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r3v8r63w.png" id="289" name="Google Shape;289;p30"/>
          <p:cNvPicPr preferRelativeResize="0"/>
          <p:nvPr/>
        </p:nvPicPr>
        <p:blipFill rotWithShape="1">
          <a:blip r:embed="rId4">
            <a:alphaModFix/>
          </a:blip>
          <a:srcRect b="0" l="0" r="0" t="0"/>
          <a:stretch/>
        </p:blipFill>
        <p:spPr>
          <a:xfrm>
            <a:off x="4419451" y="1508670"/>
            <a:ext cx="304800" cy="304800"/>
          </a:xfrm>
          <a:prstGeom prst="rect">
            <a:avLst/>
          </a:prstGeom>
          <a:noFill/>
          <a:ln>
            <a:noFill/>
          </a:ln>
        </p:spPr>
      </p:pic>
      <p:sp>
        <p:nvSpPr>
          <p:cNvPr id="290" name="Google Shape;290;p30"/>
          <p:cNvSpPr txBox="1"/>
          <p:nvPr/>
        </p:nvSpPr>
        <p:spPr>
          <a:xfrm>
            <a:off x="3225700" y="1965870"/>
            <a:ext cx="2692449" cy="20568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616161"/>
                </a:solidFill>
                <a:latin typeface="Proxima Nova"/>
                <a:ea typeface="Proxima Nova"/>
                <a:cs typeface="Proxima Nova"/>
                <a:sym typeface="Proxima Nova"/>
              </a:rPr>
              <a:t>Test-Driven Approach</a:t>
            </a:r>
            <a:endParaRPr/>
          </a:p>
          <a:p>
            <a:pPr indent="0" lvl="0" marL="0" marR="0" rtl="0" algn="ctr">
              <a:lnSpc>
                <a:spcPct val="100000"/>
              </a:lnSpc>
              <a:spcBef>
                <a:spcPts val="0"/>
              </a:spcBef>
              <a:spcAft>
                <a:spcPts val="0"/>
              </a:spcAft>
              <a:buNone/>
            </a:pPr>
            <a:r>
              <a:rPr b="0" i="0" lang="en-US" sz="1300" u="none" cap="none" strike="noStrike">
                <a:solidFill>
                  <a:srgbClr val="616161"/>
                </a:solidFill>
                <a:latin typeface="Proxima Nova"/>
                <a:ea typeface="Proxima Nova"/>
                <a:cs typeface="Proxima Nova"/>
                <a:sym typeface="Proxima Nova"/>
              </a:rPr>
              <a:t>Ensures detection accuracy before deployment.</a:t>
            </a:r>
            <a:endParaRPr/>
          </a:p>
        </p:txBody>
      </p:sp>
      <p:sp>
        <p:nvSpPr>
          <p:cNvPr id="291" name="Google Shape;291;p30"/>
          <p:cNvSpPr/>
          <p:nvPr/>
        </p:nvSpPr>
        <p:spPr>
          <a:xfrm>
            <a:off x="6222950" y="1508670"/>
            <a:ext cx="2692300" cy="107424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2" name="Google Shape;292;p30"/>
          <p:cNvSpPr/>
          <p:nvPr/>
        </p:nvSpPr>
        <p:spPr>
          <a:xfrm>
            <a:off x="74167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3" name="Google Shape;293;p30"/>
          <p:cNvSpPr txBox="1"/>
          <p:nvPr/>
        </p:nvSpPr>
        <p:spPr>
          <a:xfrm>
            <a:off x="7416700"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png" id="294" name="Google Shape;294;p30"/>
          <p:cNvPicPr preferRelativeResize="0"/>
          <p:nvPr/>
        </p:nvPicPr>
        <p:blipFill rotWithShape="1">
          <a:blip r:embed="rId5">
            <a:alphaModFix/>
          </a:blip>
          <a:srcRect b="0" l="0" r="0" t="0"/>
          <a:stretch/>
        </p:blipFill>
        <p:spPr>
          <a:xfrm>
            <a:off x="7416700" y="1508670"/>
            <a:ext cx="304800" cy="304800"/>
          </a:xfrm>
          <a:prstGeom prst="rect">
            <a:avLst/>
          </a:prstGeom>
          <a:noFill/>
          <a:ln>
            <a:noFill/>
          </a:ln>
        </p:spPr>
      </p:pic>
      <p:sp>
        <p:nvSpPr>
          <p:cNvPr id="295" name="Google Shape;295;p30"/>
          <p:cNvSpPr txBox="1"/>
          <p:nvPr/>
        </p:nvSpPr>
        <p:spPr>
          <a:xfrm>
            <a:off x="6222950" y="1965870"/>
            <a:ext cx="2692300" cy="20568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616161"/>
                </a:solidFill>
                <a:latin typeface="Proxima Nova"/>
                <a:ea typeface="Proxima Nova"/>
                <a:cs typeface="Proxima Nova"/>
                <a:sym typeface="Proxima Nova"/>
              </a:rPr>
              <a:t>Accountability &amp; Versioning</a:t>
            </a:r>
            <a:endParaRPr/>
          </a:p>
          <a:p>
            <a:pPr indent="0" lvl="0" marL="0" marR="0" rtl="0" algn="ctr">
              <a:lnSpc>
                <a:spcPct val="100000"/>
              </a:lnSpc>
              <a:spcBef>
                <a:spcPts val="0"/>
              </a:spcBef>
              <a:spcAft>
                <a:spcPts val="0"/>
              </a:spcAft>
              <a:buNone/>
            </a:pPr>
            <a:r>
              <a:rPr b="0" i="0" lang="en-US" sz="1300" u="none" cap="none" strike="noStrike">
                <a:solidFill>
                  <a:srgbClr val="616161"/>
                </a:solidFill>
                <a:latin typeface="Proxima Nova"/>
                <a:ea typeface="Proxima Nova"/>
                <a:cs typeface="Proxima Nova"/>
                <a:sym typeface="Proxima Nova"/>
              </a:rPr>
              <a:t>Track changes and enforce peer reviews.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1"/>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Q&amp;A</a:t>
            </a:r>
            <a:endParaRPr/>
          </a:p>
        </p:txBody>
      </p:sp>
      <p:sp>
        <p:nvSpPr>
          <p:cNvPr id="301" name="Google Shape;301;p31"/>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a:t>Anything but my number </a:t>
            </a:r>
            <a:r>
              <a:rPr lang="en-US"/>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Limitations of Common Security Tools</a:t>
            </a:r>
            <a:endParaRPr/>
          </a:p>
        </p:txBody>
      </p:sp>
      <p:sp>
        <p:nvSpPr>
          <p:cNvPr id="83" name="Google Shape;83;p18"/>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Challenges in Traditional Threat Detection</a:t>
            </a:r>
            <a:endParaRPr/>
          </a:p>
        </p:txBody>
      </p:sp>
      <p:sp>
        <p:nvSpPr>
          <p:cNvPr id="84" name="Google Shape;84;p18"/>
          <p:cNvSpPr txBox="1"/>
          <p:nvPr/>
        </p:nvSpPr>
        <p:spPr>
          <a:xfrm>
            <a:off x="228600" y="1508670"/>
            <a:ext cx="4191000" cy="1631700"/>
          </a:xfrm>
          <a:prstGeom prst="rect">
            <a:avLst/>
          </a:prstGeom>
          <a:noFill/>
          <a:ln>
            <a:noFill/>
          </a:ln>
        </p:spPr>
        <p:txBody>
          <a:bodyPr anchorCtr="0" anchor="t" bIns="190500" lIns="190500" spcFirstLastPara="1" rIns="0" wrap="square" tIns="0">
            <a:spAutoFit/>
          </a:bodyPr>
          <a:lstStyle/>
          <a:p>
            <a:pPr indent="0" lvl="0" marL="0" rtl="0" algn="l">
              <a:lnSpc>
                <a:spcPct val="150000"/>
              </a:lnSpc>
              <a:spcBef>
                <a:spcPts val="0"/>
              </a:spcBef>
              <a:spcAft>
                <a:spcPts val="0"/>
              </a:spcAft>
              <a:buNone/>
            </a:pPr>
            <a:r>
              <a:rPr lang="en-US" sz="1100"/>
              <a:t>✅ </a:t>
            </a:r>
            <a:r>
              <a:rPr b="1" lang="en-US" sz="1100"/>
              <a:t>High Maintenance</a:t>
            </a:r>
            <a:r>
              <a:rPr lang="en-US" sz="1100"/>
              <a:t> – Frequent tuning and manual updates.</a:t>
            </a:r>
            <a:endParaRPr sz="1100"/>
          </a:p>
          <a:p>
            <a:pPr indent="0" lvl="0" marL="0" rtl="0" algn="l">
              <a:lnSpc>
                <a:spcPct val="150000"/>
              </a:lnSpc>
              <a:spcBef>
                <a:spcPts val="0"/>
              </a:spcBef>
              <a:spcAft>
                <a:spcPts val="0"/>
              </a:spcAft>
              <a:buNone/>
            </a:pPr>
            <a:r>
              <a:rPr lang="en-US" sz="1100"/>
              <a:t>⚠️ </a:t>
            </a:r>
            <a:r>
              <a:rPr b="1" lang="en-US" sz="1100"/>
              <a:t>Difficult to Track</a:t>
            </a:r>
            <a:r>
              <a:rPr lang="en-US" sz="1100"/>
              <a:t> – No centralized change management.</a:t>
            </a:r>
            <a:endParaRPr sz="1100"/>
          </a:p>
          <a:p>
            <a:pPr indent="0" lvl="0" marL="0" rtl="0" algn="l">
              <a:lnSpc>
                <a:spcPct val="150000"/>
              </a:lnSpc>
              <a:spcBef>
                <a:spcPts val="0"/>
              </a:spcBef>
              <a:spcAft>
                <a:spcPts val="0"/>
              </a:spcAft>
              <a:buNone/>
            </a:pPr>
            <a:r>
              <a:rPr lang="en-US" sz="1100"/>
              <a:t>📏 </a:t>
            </a:r>
            <a:r>
              <a:rPr b="1" lang="en-US" sz="1100"/>
              <a:t>Not Scalable</a:t>
            </a:r>
            <a:r>
              <a:rPr lang="en-US" sz="1100"/>
              <a:t> – Struggles with enterprise growth &amp; threat evolution.</a:t>
            </a:r>
            <a:endParaRPr sz="1100"/>
          </a:p>
          <a:p>
            <a:pPr indent="0" lvl="0" marL="0" rtl="0" algn="l">
              <a:lnSpc>
                <a:spcPct val="150000"/>
              </a:lnSpc>
              <a:spcBef>
                <a:spcPts val="0"/>
              </a:spcBef>
              <a:spcAft>
                <a:spcPts val="0"/>
              </a:spcAft>
              <a:buNone/>
            </a:pPr>
            <a:r>
              <a:rPr lang="en-US" sz="1100"/>
              <a:t>📉 </a:t>
            </a:r>
            <a:r>
              <a:rPr b="1" lang="en-US" sz="1100"/>
              <a:t>No Version Control</a:t>
            </a:r>
            <a:r>
              <a:rPr lang="en-US" sz="1100"/>
              <a:t> – Hard to audit &amp; roll back changes.</a:t>
            </a:r>
            <a:endParaRPr sz="1100"/>
          </a:p>
          <a:p>
            <a:pPr indent="0" lvl="0" marL="0" marR="0" rtl="0" algn="l">
              <a:lnSpc>
                <a:spcPct val="150000"/>
              </a:lnSpc>
              <a:spcBef>
                <a:spcPts val="0"/>
              </a:spcBef>
              <a:spcAft>
                <a:spcPts val="0"/>
              </a:spcAft>
              <a:buNone/>
            </a:pPr>
            <a:r>
              <a:rPr lang="en-US" sz="1100"/>
              <a:t>⛔ </a:t>
            </a:r>
            <a:r>
              <a:rPr b="1" lang="en-US" sz="1100"/>
              <a:t>Prone to Human Error</a:t>
            </a:r>
            <a:r>
              <a:rPr lang="en-US" sz="1100"/>
              <a:t> – Manual workflows increase risk.</a:t>
            </a:r>
            <a:endParaRPr sz="1600">
              <a:latin typeface="Calibri"/>
              <a:ea typeface="Calibri"/>
              <a:cs typeface="Calibri"/>
              <a:sym typeface="Calibri"/>
            </a:endParaRPr>
          </a:p>
        </p:txBody>
      </p:sp>
      <p:sp>
        <p:nvSpPr>
          <p:cNvPr id="85" name="Google Shape;85;p18"/>
          <p:cNvSpPr/>
          <p:nvPr/>
        </p:nvSpPr>
        <p:spPr>
          <a:xfrm>
            <a:off x="4724400" y="1508670"/>
            <a:ext cx="4190999"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6" name="Google Shape;86;p18"/>
          <p:cNvSpPr txBox="1"/>
          <p:nvPr/>
        </p:nvSpPr>
        <p:spPr>
          <a:xfrm>
            <a:off x="4724400" y="1508670"/>
            <a:ext cx="4190999" cy="2362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png" id="87" name="Google Shape;87;p18"/>
          <p:cNvPicPr preferRelativeResize="0"/>
          <p:nvPr/>
        </p:nvPicPr>
        <p:blipFill rotWithShape="1">
          <a:blip r:embed="rId3">
            <a:alphaModFix/>
          </a:blip>
          <a:srcRect b="0" l="0" r="0" t="0"/>
          <a:stretch/>
        </p:blipFill>
        <p:spPr>
          <a:xfrm>
            <a:off x="4724400" y="1508670"/>
            <a:ext cx="4191000" cy="2362200"/>
          </a:xfrm>
          <a:prstGeom prst="rect">
            <a:avLst/>
          </a:prstGeom>
          <a:noFill/>
          <a:ln>
            <a:noFill/>
          </a:ln>
        </p:spPr>
      </p:pic>
      <p:sp>
        <p:nvSpPr>
          <p:cNvPr id="88" name="Google Shape;88;p18"/>
          <p:cNvSpPr/>
          <p:nvPr/>
        </p:nvSpPr>
        <p:spPr>
          <a:xfrm>
            <a:off x="4724400" y="3947070"/>
            <a:ext cx="4190999"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0"/>
            <a:ext cx="8520600" cy="712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Detection-as-Code</a:t>
            </a:r>
            <a:endParaRPr/>
          </a:p>
        </p:txBody>
      </p:sp>
      <p:sp>
        <p:nvSpPr>
          <p:cNvPr id="94" name="Google Shape;94;p19"/>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Building Threat Detections Like Software</a:t>
            </a:r>
            <a:endParaRPr/>
          </a:p>
        </p:txBody>
      </p:sp>
      <p:sp>
        <p:nvSpPr>
          <p:cNvPr id="95" name="Google Shape;95;p19"/>
          <p:cNvSpPr txBox="1"/>
          <p:nvPr/>
        </p:nvSpPr>
        <p:spPr>
          <a:xfrm>
            <a:off x="228600" y="1508670"/>
            <a:ext cx="4191000" cy="2824500"/>
          </a:xfrm>
          <a:prstGeom prst="rect">
            <a:avLst/>
          </a:prstGeom>
          <a:noFill/>
          <a:ln>
            <a:noFill/>
          </a:ln>
        </p:spPr>
        <p:txBody>
          <a:bodyPr anchorCtr="0" anchor="t" bIns="190500" lIns="190500" spcFirstLastPara="1" rIns="0" wrap="square" tIns="0">
            <a:spAutoFit/>
          </a:bodyPr>
          <a:lstStyle/>
          <a:p>
            <a:pPr indent="0" lvl="0" marL="0" marR="0" rtl="0" algn="l">
              <a:lnSpc>
                <a:spcPct val="100000"/>
              </a:lnSpc>
              <a:spcBef>
                <a:spcPts val="0"/>
              </a:spcBef>
              <a:spcAft>
                <a:spcPts val="0"/>
              </a:spcAft>
              <a:buNone/>
            </a:pPr>
            <a:r>
              <a:rPr b="1" lang="en-US" sz="1100">
                <a:solidFill>
                  <a:srgbClr val="616161"/>
                </a:solidFill>
              </a:rPr>
              <a:t>CI/CD</a:t>
            </a:r>
            <a:r>
              <a:rPr b="1" i="0" lang="en-US" sz="1100" u="none" cap="none" strike="noStrike">
                <a:solidFill>
                  <a:srgbClr val="616161"/>
                </a:solidFill>
              </a:rPr>
              <a:t>, but for Security</a:t>
            </a:r>
            <a:endParaRPr sz="1100"/>
          </a:p>
          <a:p>
            <a:pPr indent="0" lvl="0" marL="0" rtl="0" algn="l">
              <a:spcBef>
                <a:spcPts val="1200"/>
              </a:spcBef>
              <a:spcAft>
                <a:spcPts val="0"/>
              </a:spcAft>
              <a:buNone/>
            </a:pPr>
            <a:r>
              <a:rPr lang="en-US" sz="1100"/>
              <a:t>✅ </a:t>
            </a:r>
            <a:r>
              <a:rPr b="1" lang="en-US" sz="1100"/>
              <a:t>Code-Based Rules</a:t>
            </a:r>
            <a:r>
              <a:rPr lang="en-US" sz="1100"/>
              <a:t> – Treat detections as code, stored in a version-controlled repository.</a:t>
            </a:r>
            <a:endParaRPr sz="1100"/>
          </a:p>
          <a:p>
            <a:pPr indent="0" lvl="0" marL="0" rtl="0" algn="l">
              <a:spcBef>
                <a:spcPts val="1200"/>
              </a:spcBef>
              <a:spcAft>
                <a:spcPts val="0"/>
              </a:spcAft>
              <a:buNone/>
            </a:pPr>
            <a:r>
              <a:rPr lang="en-US" sz="1100"/>
              <a:t>✅ </a:t>
            </a:r>
            <a:r>
              <a:rPr b="1" lang="en-US" sz="1100"/>
              <a:t>Automated Testing</a:t>
            </a:r>
            <a:r>
              <a:rPr lang="en-US" sz="1100"/>
              <a:t> – Validate detection logic before deployment.</a:t>
            </a:r>
            <a:endParaRPr sz="1100"/>
          </a:p>
          <a:p>
            <a:pPr indent="0" lvl="0" marL="0" rtl="0" algn="l">
              <a:spcBef>
                <a:spcPts val="1200"/>
              </a:spcBef>
              <a:spcAft>
                <a:spcPts val="0"/>
              </a:spcAft>
              <a:buNone/>
            </a:pPr>
            <a:r>
              <a:rPr lang="en-US" sz="1100"/>
              <a:t>✅ </a:t>
            </a:r>
            <a:r>
              <a:rPr b="1" lang="en-US" sz="1100"/>
              <a:t>Continuous Integration</a:t>
            </a:r>
            <a:r>
              <a:rPr lang="en-US" sz="1100"/>
              <a:t> – Detect rule changes, test automatically, and push updates.</a:t>
            </a:r>
            <a:endParaRPr sz="1100"/>
          </a:p>
          <a:p>
            <a:pPr indent="0" lvl="0" marL="0" rtl="0" algn="l">
              <a:spcBef>
                <a:spcPts val="1200"/>
              </a:spcBef>
              <a:spcAft>
                <a:spcPts val="0"/>
              </a:spcAft>
              <a:buNone/>
            </a:pPr>
            <a:r>
              <a:rPr lang="en-US" sz="1100"/>
              <a:t>✅ </a:t>
            </a:r>
            <a:r>
              <a:rPr b="1" lang="en-US" sz="1100"/>
              <a:t>Continuous Deployment</a:t>
            </a:r>
            <a:r>
              <a:rPr lang="en-US" sz="1100"/>
              <a:t> – Seamlessly roll out validated detections to production.</a:t>
            </a:r>
            <a:endParaRPr sz="1100"/>
          </a:p>
          <a:p>
            <a:pPr indent="0" lvl="0" marL="0" marR="0" rtl="0" algn="l">
              <a:lnSpc>
                <a:spcPct val="100000"/>
              </a:lnSpc>
              <a:spcBef>
                <a:spcPts val="1200"/>
              </a:spcBef>
              <a:spcAft>
                <a:spcPts val="0"/>
              </a:spcAft>
              <a:buNone/>
            </a:pPr>
            <a:r>
              <a:rPr lang="en-US" sz="1100"/>
              <a:t>✅ </a:t>
            </a:r>
            <a:r>
              <a:rPr b="1" lang="en-US" sz="1100"/>
              <a:t>Monitoring &amp; Feedback</a:t>
            </a:r>
            <a:r>
              <a:rPr lang="en-US" sz="1100"/>
              <a:t> – Iterate based on false positives, attack trends, and SOC feedback.</a:t>
            </a:r>
            <a:endParaRPr sz="1100"/>
          </a:p>
        </p:txBody>
      </p:sp>
      <p:sp>
        <p:nvSpPr>
          <p:cNvPr id="96" name="Google Shape;96;p19"/>
          <p:cNvSpPr/>
          <p:nvPr/>
        </p:nvSpPr>
        <p:spPr>
          <a:xfrm>
            <a:off x="4724400" y="1508675"/>
            <a:ext cx="4191000" cy="2547000"/>
          </a:xfrm>
          <a:prstGeom prst="rect">
            <a:avLst/>
          </a:prstGeom>
          <a:solidFill>
            <a:srgbClr val="000000">
              <a:alpha val="0"/>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1200"/>
              </a:spcBef>
              <a:spcAft>
                <a:spcPts val="0"/>
              </a:spcAft>
              <a:buNone/>
            </a:pPr>
            <a:r>
              <a:rPr lang="en-US" sz="1100"/>
              <a:t>🚀 </a:t>
            </a:r>
            <a:r>
              <a:rPr b="1" lang="en-US" sz="1100"/>
              <a:t>Faster Detection Deployment</a:t>
            </a:r>
            <a:r>
              <a:rPr lang="en-US" sz="1100"/>
              <a:t> – Automated pipelines reduce manual effort.</a:t>
            </a:r>
            <a:endParaRPr sz="1100"/>
          </a:p>
          <a:p>
            <a:pPr indent="0" lvl="0" marL="0" marR="0" rtl="0" algn="l">
              <a:lnSpc>
                <a:spcPct val="100000"/>
              </a:lnSpc>
              <a:spcBef>
                <a:spcPts val="1200"/>
              </a:spcBef>
              <a:spcAft>
                <a:spcPts val="0"/>
              </a:spcAft>
              <a:buNone/>
            </a:pPr>
            <a:r>
              <a:rPr lang="en-US" sz="1100"/>
              <a:t>🔍 </a:t>
            </a:r>
            <a:r>
              <a:rPr b="1" lang="en-US" sz="1100"/>
              <a:t>Better Accuracy &amp; Testing</a:t>
            </a:r>
            <a:r>
              <a:rPr lang="en-US" sz="1100"/>
              <a:t> – Reduces false positives and ensures high-quality detections.</a:t>
            </a:r>
            <a:endParaRPr sz="1100"/>
          </a:p>
          <a:p>
            <a:pPr indent="0" lvl="0" marL="0" marR="0" rtl="0" algn="l">
              <a:lnSpc>
                <a:spcPct val="100000"/>
              </a:lnSpc>
              <a:spcBef>
                <a:spcPts val="1200"/>
              </a:spcBef>
              <a:spcAft>
                <a:spcPts val="0"/>
              </a:spcAft>
              <a:buNone/>
            </a:pPr>
            <a:r>
              <a:rPr lang="en-US" sz="1100"/>
              <a:t>📂 </a:t>
            </a:r>
            <a:r>
              <a:rPr b="1" lang="en-US" sz="1100"/>
              <a:t>Version Control &amp; Rollback</a:t>
            </a:r>
            <a:r>
              <a:rPr lang="en-US" sz="1100"/>
              <a:t> – Tracks all changes and allows easy rollback if needed.</a:t>
            </a:r>
            <a:endParaRPr sz="1100"/>
          </a:p>
          <a:p>
            <a:pPr indent="0" lvl="0" marL="0" marR="0" rtl="0" algn="l">
              <a:lnSpc>
                <a:spcPct val="100000"/>
              </a:lnSpc>
              <a:spcBef>
                <a:spcPts val="1200"/>
              </a:spcBef>
              <a:spcAft>
                <a:spcPts val="0"/>
              </a:spcAft>
              <a:buNone/>
            </a:pPr>
            <a:r>
              <a:rPr lang="en-US" sz="1100"/>
              <a:t>📈 </a:t>
            </a:r>
            <a:r>
              <a:rPr b="1" lang="en-US" sz="1100"/>
              <a:t>Scalability &amp; Collaboration</a:t>
            </a:r>
            <a:r>
              <a:rPr lang="en-US" sz="1100"/>
              <a:t> – Supports enterprise growth and enables team collaboration.</a:t>
            </a:r>
            <a:endParaRPr sz="1100"/>
          </a:p>
          <a:p>
            <a:pPr indent="0" lvl="0" marL="0" marR="0" rtl="0" algn="l">
              <a:lnSpc>
                <a:spcPct val="100000"/>
              </a:lnSpc>
              <a:spcBef>
                <a:spcPts val="1200"/>
              </a:spcBef>
              <a:spcAft>
                <a:spcPts val="0"/>
              </a:spcAft>
              <a:buNone/>
            </a:pPr>
            <a:r>
              <a:rPr lang="en-US" sz="1100"/>
              <a:t>🛡 </a:t>
            </a:r>
            <a:r>
              <a:rPr b="1" lang="en-US" sz="1100"/>
              <a:t>More Resilient Security</a:t>
            </a:r>
            <a:r>
              <a:rPr lang="en-US" sz="1100"/>
              <a:t> – Enables adaptive, real-time threat detection.</a:t>
            </a:r>
            <a:endParaRPr/>
          </a:p>
        </p:txBody>
      </p:sp>
      <p:sp>
        <p:nvSpPr>
          <p:cNvPr id="97" name="Google Shape;97;p19"/>
          <p:cNvSpPr/>
          <p:nvPr/>
        </p:nvSpPr>
        <p:spPr>
          <a:xfrm>
            <a:off x="4724400" y="3947070"/>
            <a:ext cx="4190999"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a:t>🏗 Key Components</a:t>
            </a:r>
            <a:endParaRPr/>
          </a:p>
        </p:txBody>
      </p:sp>
      <p:sp>
        <p:nvSpPr>
          <p:cNvPr id="103" name="Google Shape;103;p20"/>
          <p:cNvSpPr txBox="1"/>
          <p:nvPr>
            <p:ph idx="2" type="subTitle"/>
          </p:nvPr>
        </p:nvSpPr>
        <p:spPr>
          <a:xfrm>
            <a:off x="311699" y="712926"/>
            <a:ext cx="8520600" cy="48180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Building Blocks for an Automated Security Workflow</a:t>
            </a:r>
            <a:endParaRPr/>
          </a:p>
        </p:txBody>
      </p:sp>
      <p:sp>
        <p:nvSpPr>
          <p:cNvPr id="104" name="Google Shape;104;p20"/>
          <p:cNvSpPr txBox="1"/>
          <p:nvPr/>
        </p:nvSpPr>
        <p:spPr>
          <a:xfrm>
            <a:off x="188300" y="1965880"/>
            <a:ext cx="2010900" cy="200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300">
                <a:solidFill>
                  <a:srgbClr val="616161"/>
                </a:solidFill>
                <a:latin typeface="Proxima Nova"/>
                <a:ea typeface="Proxima Nova"/>
                <a:cs typeface="Proxima Nova"/>
                <a:sym typeface="Proxima Nova"/>
              </a:rPr>
              <a:t>Central </a:t>
            </a:r>
            <a:r>
              <a:rPr b="1" i="0" lang="en-US" sz="1300" u="none" cap="none" strike="noStrike">
                <a:solidFill>
                  <a:srgbClr val="616161"/>
                </a:solidFill>
                <a:latin typeface="Proxima Nova"/>
                <a:ea typeface="Proxima Nova"/>
                <a:cs typeface="Proxima Nova"/>
                <a:sym typeface="Proxima Nova"/>
              </a:rPr>
              <a:t>Git Repository</a:t>
            </a:r>
            <a:endParaRPr/>
          </a:p>
        </p:txBody>
      </p:sp>
      <p:sp>
        <p:nvSpPr>
          <p:cNvPr id="105" name="Google Shape;105;p20"/>
          <p:cNvSpPr/>
          <p:nvPr/>
        </p:nvSpPr>
        <p:spPr>
          <a:xfrm>
            <a:off x="5661775" y="1966033"/>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 name="Google Shape;106;p20"/>
          <p:cNvSpPr txBox="1"/>
          <p:nvPr/>
        </p:nvSpPr>
        <p:spPr>
          <a:xfrm>
            <a:off x="5661775" y="1966033"/>
            <a:ext cx="3048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png" id="107" name="Google Shape;107;p20"/>
          <p:cNvPicPr preferRelativeResize="0"/>
          <p:nvPr/>
        </p:nvPicPr>
        <p:blipFill rotWithShape="1">
          <a:blip r:embed="rId3">
            <a:alphaModFix/>
          </a:blip>
          <a:srcRect b="0" l="0" r="0" t="0"/>
          <a:stretch/>
        </p:blipFill>
        <p:spPr>
          <a:xfrm>
            <a:off x="5661775" y="1966033"/>
            <a:ext cx="304800" cy="304800"/>
          </a:xfrm>
          <a:prstGeom prst="rect">
            <a:avLst/>
          </a:prstGeom>
          <a:noFill/>
          <a:ln>
            <a:noFill/>
          </a:ln>
        </p:spPr>
      </p:pic>
      <p:sp>
        <p:nvSpPr>
          <p:cNvPr id="108" name="Google Shape;108;p20"/>
          <p:cNvSpPr txBox="1"/>
          <p:nvPr/>
        </p:nvSpPr>
        <p:spPr>
          <a:xfrm>
            <a:off x="5056375" y="2328763"/>
            <a:ext cx="1515600" cy="200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300">
                <a:solidFill>
                  <a:srgbClr val="616161"/>
                </a:solidFill>
                <a:latin typeface="Proxima Nova"/>
                <a:ea typeface="Proxima Nova"/>
                <a:cs typeface="Proxima Nova"/>
                <a:sym typeface="Proxima Nova"/>
              </a:rPr>
              <a:t>Query</a:t>
            </a:r>
            <a:r>
              <a:rPr b="1" i="0" lang="en-US" sz="1300" u="none" cap="none" strike="noStrike">
                <a:solidFill>
                  <a:srgbClr val="616161"/>
                </a:solidFill>
                <a:latin typeface="Proxima Nova"/>
                <a:ea typeface="Proxima Nova"/>
                <a:cs typeface="Proxima Nova"/>
                <a:sym typeface="Proxima Nova"/>
              </a:rPr>
              <a:t> Converters</a:t>
            </a:r>
            <a:endParaRPr/>
          </a:p>
        </p:txBody>
      </p:sp>
      <p:sp>
        <p:nvSpPr>
          <p:cNvPr id="109" name="Google Shape;109;p20"/>
          <p:cNvSpPr/>
          <p:nvPr/>
        </p:nvSpPr>
        <p:spPr>
          <a:xfrm>
            <a:off x="1621225" y="3781987"/>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png" id="110" name="Google Shape;110;p20"/>
          <p:cNvPicPr preferRelativeResize="0"/>
          <p:nvPr/>
        </p:nvPicPr>
        <p:blipFill rotWithShape="1">
          <a:blip r:embed="rId4">
            <a:alphaModFix/>
          </a:blip>
          <a:srcRect b="0" l="0" r="0" t="0"/>
          <a:stretch/>
        </p:blipFill>
        <p:spPr>
          <a:xfrm>
            <a:off x="1621225" y="3853437"/>
            <a:ext cx="304800" cy="304800"/>
          </a:xfrm>
          <a:prstGeom prst="rect">
            <a:avLst/>
          </a:prstGeom>
          <a:noFill/>
          <a:ln>
            <a:noFill/>
          </a:ln>
        </p:spPr>
      </p:pic>
      <p:sp>
        <p:nvSpPr>
          <p:cNvPr id="111" name="Google Shape;111;p20"/>
          <p:cNvSpPr txBox="1"/>
          <p:nvPr/>
        </p:nvSpPr>
        <p:spPr>
          <a:xfrm>
            <a:off x="1091875" y="4219050"/>
            <a:ext cx="1363500" cy="200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616161"/>
                </a:solidFill>
                <a:latin typeface="Proxima Nova"/>
                <a:ea typeface="Proxima Nova"/>
                <a:cs typeface="Proxima Nova"/>
                <a:sym typeface="Proxima Nova"/>
              </a:rPr>
              <a:t>GitOps Workflows</a:t>
            </a:r>
            <a:endParaRPr/>
          </a:p>
        </p:txBody>
      </p:sp>
      <p:pic>
        <p:nvPicPr>
          <p:cNvPr descr="image.png" id="112" name="Google Shape;112;p20"/>
          <p:cNvPicPr preferRelativeResize="0"/>
          <p:nvPr/>
        </p:nvPicPr>
        <p:blipFill rotWithShape="1">
          <a:blip r:embed="rId5">
            <a:alphaModFix/>
          </a:blip>
          <a:srcRect b="0" l="0" r="0" t="0"/>
          <a:stretch/>
        </p:blipFill>
        <p:spPr>
          <a:xfrm>
            <a:off x="6148800" y="3781987"/>
            <a:ext cx="304800" cy="304800"/>
          </a:xfrm>
          <a:prstGeom prst="rect">
            <a:avLst/>
          </a:prstGeom>
          <a:noFill/>
          <a:ln>
            <a:noFill/>
          </a:ln>
        </p:spPr>
      </p:pic>
      <p:sp>
        <p:nvSpPr>
          <p:cNvPr id="113" name="Google Shape;113;p20"/>
          <p:cNvSpPr txBox="1"/>
          <p:nvPr/>
        </p:nvSpPr>
        <p:spPr>
          <a:xfrm>
            <a:off x="5682150" y="4162975"/>
            <a:ext cx="1254900" cy="400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616161"/>
                </a:solidFill>
                <a:latin typeface="Proxima Nova"/>
                <a:ea typeface="Proxima Nova"/>
                <a:cs typeface="Proxima Nova"/>
                <a:sym typeface="Proxima Nova"/>
              </a:rPr>
              <a:t>Branch &amp; Version Controls</a:t>
            </a:r>
            <a:endParaRPr/>
          </a:p>
        </p:txBody>
      </p:sp>
      <p:pic>
        <p:nvPicPr>
          <p:cNvPr id="114" name="Google Shape;114;p20"/>
          <p:cNvPicPr preferRelativeResize="0"/>
          <p:nvPr/>
        </p:nvPicPr>
        <p:blipFill>
          <a:blip r:embed="rId6">
            <a:alphaModFix/>
          </a:blip>
          <a:stretch>
            <a:fillRect/>
          </a:stretch>
        </p:blipFill>
        <p:spPr>
          <a:xfrm>
            <a:off x="758700" y="1598800"/>
            <a:ext cx="722488" cy="304800"/>
          </a:xfrm>
          <a:prstGeom prst="rect">
            <a:avLst/>
          </a:prstGeom>
          <a:noFill/>
          <a:ln>
            <a:noFill/>
          </a:ln>
        </p:spPr>
      </p:pic>
      <p:pic>
        <p:nvPicPr>
          <p:cNvPr id="115" name="Google Shape;115;p20"/>
          <p:cNvPicPr preferRelativeResize="0"/>
          <p:nvPr/>
        </p:nvPicPr>
        <p:blipFill>
          <a:blip r:embed="rId7">
            <a:alphaModFix/>
          </a:blip>
          <a:stretch>
            <a:fillRect/>
          </a:stretch>
        </p:blipFill>
        <p:spPr>
          <a:xfrm>
            <a:off x="2667875" y="1331667"/>
            <a:ext cx="1254760" cy="481800"/>
          </a:xfrm>
          <a:prstGeom prst="rect">
            <a:avLst/>
          </a:prstGeom>
          <a:noFill/>
          <a:ln>
            <a:noFill/>
          </a:ln>
        </p:spPr>
      </p:pic>
      <p:sp>
        <p:nvSpPr>
          <p:cNvPr id="116" name="Google Shape;116;p20"/>
          <p:cNvSpPr txBox="1"/>
          <p:nvPr/>
        </p:nvSpPr>
        <p:spPr>
          <a:xfrm>
            <a:off x="2393675" y="1813480"/>
            <a:ext cx="2010900" cy="200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300">
                <a:solidFill>
                  <a:srgbClr val="616161"/>
                </a:solidFill>
                <a:latin typeface="Proxima Nova"/>
                <a:ea typeface="Proxima Nova"/>
                <a:cs typeface="Proxima Nova"/>
                <a:sym typeface="Proxima Nova"/>
              </a:rPr>
              <a:t>Standardize Format</a:t>
            </a:r>
            <a:endParaRPr/>
          </a:p>
        </p:txBody>
      </p:sp>
      <p:pic>
        <p:nvPicPr>
          <p:cNvPr id="117" name="Google Shape;117;p20"/>
          <p:cNvPicPr preferRelativeResize="0"/>
          <p:nvPr/>
        </p:nvPicPr>
        <p:blipFill>
          <a:blip r:embed="rId8">
            <a:alphaModFix/>
          </a:blip>
          <a:stretch>
            <a:fillRect/>
          </a:stretch>
        </p:blipFill>
        <p:spPr>
          <a:xfrm>
            <a:off x="2874763" y="2853863"/>
            <a:ext cx="1875231" cy="451399"/>
          </a:xfrm>
          <a:prstGeom prst="rect">
            <a:avLst/>
          </a:prstGeom>
          <a:noFill/>
          <a:ln>
            <a:noFill/>
          </a:ln>
        </p:spPr>
      </p:pic>
      <p:sp>
        <p:nvSpPr>
          <p:cNvPr id="118" name="Google Shape;118;p20"/>
          <p:cNvSpPr txBox="1"/>
          <p:nvPr/>
        </p:nvSpPr>
        <p:spPr>
          <a:xfrm>
            <a:off x="3184925" y="3418088"/>
            <a:ext cx="1924800" cy="200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300">
                <a:solidFill>
                  <a:srgbClr val="616161"/>
                </a:solidFill>
                <a:latin typeface="Proxima Nova"/>
                <a:ea typeface="Proxima Nova"/>
                <a:cs typeface="Proxima Nova"/>
                <a:sym typeface="Proxima Nova"/>
              </a:rPr>
              <a:t>Infrastructure as Code</a:t>
            </a:r>
            <a:endParaRPr/>
          </a:p>
        </p:txBody>
      </p:sp>
      <p:pic>
        <p:nvPicPr>
          <p:cNvPr id="119" name="Google Shape;119;p20"/>
          <p:cNvPicPr preferRelativeResize="0"/>
          <p:nvPr/>
        </p:nvPicPr>
        <p:blipFill>
          <a:blip r:embed="rId9">
            <a:alphaModFix/>
          </a:blip>
          <a:stretch>
            <a:fillRect/>
          </a:stretch>
        </p:blipFill>
        <p:spPr>
          <a:xfrm>
            <a:off x="7322125" y="712925"/>
            <a:ext cx="885875" cy="885875"/>
          </a:xfrm>
          <a:prstGeom prst="rect">
            <a:avLst/>
          </a:prstGeom>
          <a:noFill/>
          <a:ln>
            <a:noFill/>
          </a:ln>
        </p:spPr>
      </p:pic>
      <p:sp>
        <p:nvSpPr>
          <p:cNvPr id="120" name="Google Shape;120;p20"/>
          <p:cNvSpPr txBox="1"/>
          <p:nvPr/>
        </p:nvSpPr>
        <p:spPr>
          <a:xfrm>
            <a:off x="7061725" y="1651150"/>
            <a:ext cx="1515600" cy="200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300">
                <a:solidFill>
                  <a:srgbClr val="616161"/>
                </a:solidFill>
                <a:latin typeface="Proxima Nova"/>
                <a:ea typeface="Proxima Nova"/>
                <a:cs typeface="Proxima Nova"/>
                <a:sym typeface="Proxima Nova"/>
              </a:rPr>
              <a:t>Vector</a:t>
            </a:r>
            <a:endParaRPr b="1" sz="1300">
              <a:solidFill>
                <a:srgbClr val="616161"/>
              </a:solidFill>
              <a:latin typeface="Proxima Nova"/>
              <a:ea typeface="Proxima Nova"/>
              <a:cs typeface="Proxima Nova"/>
              <a:sym typeface="Proxima Nova"/>
            </a:endParaRPr>
          </a:p>
        </p:txBody>
      </p:sp>
      <p:pic>
        <p:nvPicPr>
          <p:cNvPr id="121" name="Google Shape;121;p20"/>
          <p:cNvPicPr preferRelativeResize="0"/>
          <p:nvPr/>
        </p:nvPicPr>
        <p:blipFill>
          <a:blip r:embed="rId10">
            <a:alphaModFix/>
          </a:blip>
          <a:stretch>
            <a:fillRect/>
          </a:stretch>
        </p:blipFill>
        <p:spPr>
          <a:xfrm>
            <a:off x="6937047" y="2357087"/>
            <a:ext cx="1191507" cy="1191525"/>
          </a:xfrm>
          <a:prstGeom prst="rect">
            <a:avLst/>
          </a:prstGeom>
          <a:noFill/>
          <a:ln>
            <a:noFill/>
          </a:ln>
        </p:spPr>
      </p:pic>
      <p:sp>
        <p:nvSpPr>
          <p:cNvPr id="122" name="Google Shape;122;p20"/>
          <p:cNvSpPr txBox="1"/>
          <p:nvPr/>
        </p:nvSpPr>
        <p:spPr>
          <a:xfrm>
            <a:off x="6775000" y="3135975"/>
            <a:ext cx="1515600" cy="200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300">
                <a:solidFill>
                  <a:srgbClr val="616161"/>
                </a:solidFill>
                <a:latin typeface="Proxima Nova"/>
                <a:ea typeface="Proxima Nova"/>
                <a:cs typeface="Proxima Nova"/>
                <a:sym typeface="Proxima Nova"/>
              </a:rPr>
              <a:t>SIEM</a:t>
            </a:r>
            <a:endParaRPr b="1" sz="1300">
              <a:solidFill>
                <a:srgbClr val="616161"/>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7" name="Shape 127"/>
        <p:cNvGrpSpPr/>
        <p:nvPr/>
      </p:nvGrpSpPr>
      <p:grpSpPr>
        <a:xfrm>
          <a:off x="0" y="0"/>
          <a:ext cx="0" cy="0"/>
          <a:chOff x="0" y="0"/>
          <a:chExt cx="0" cy="0"/>
        </a:xfrm>
      </p:grpSpPr>
      <p:sp>
        <p:nvSpPr>
          <p:cNvPr id="128" name="Google Shape;128;p21"/>
          <p:cNvSpPr/>
          <p:nvPr/>
        </p:nvSpPr>
        <p:spPr>
          <a:xfrm>
            <a:off x="432501" y="339775"/>
            <a:ext cx="5575200" cy="38610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97B8FF"/>
              </a:buClr>
              <a:buSzPts val="2400"/>
              <a:buFont typeface="Sora Medium"/>
              <a:buNone/>
            </a:pPr>
            <a:r>
              <a:rPr b="0" i="0" lang="en-US" sz="2400" u="none" cap="none" strike="noStrike">
                <a:solidFill>
                  <a:srgbClr val="97B8FF"/>
                </a:solidFill>
                <a:latin typeface="Sora Medium"/>
                <a:ea typeface="Sora Medium"/>
                <a:cs typeface="Sora Medium"/>
                <a:sym typeface="Sora Medium"/>
              </a:rPr>
              <a:t>Detection-as-Code</a:t>
            </a:r>
            <a:r>
              <a:rPr lang="en-US" sz="2400">
                <a:solidFill>
                  <a:srgbClr val="97B8FF"/>
                </a:solidFill>
                <a:latin typeface="Sora Medium"/>
                <a:ea typeface="Sora Medium"/>
                <a:cs typeface="Sora Medium"/>
                <a:sym typeface="Sora Medium"/>
              </a:rPr>
              <a:t>: Step-by-Step</a:t>
            </a:r>
            <a:endParaRPr b="0" i="0" sz="2400" u="none" cap="none" strike="noStrike"/>
          </a:p>
        </p:txBody>
      </p:sp>
      <p:sp>
        <p:nvSpPr>
          <p:cNvPr id="129" name="Google Shape;129;p21"/>
          <p:cNvSpPr/>
          <p:nvPr/>
        </p:nvSpPr>
        <p:spPr>
          <a:xfrm>
            <a:off x="4717256" y="973113"/>
            <a:ext cx="14400" cy="3830700"/>
          </a:xfrm>
          <a:prstGeom prst="roundRect">
            <a:avLst>
              <a:gd fmla="val 129737" name="adj"/>
            </a:avLst>
          </a:prstGeom>
          <a:solidFill>
            <a:srgbClr val="3F3F4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30" name="Google Shape;130;p21"/>
          <p:cNvSpPr/>
          <p:nvPr/>
        </p:nvSpPr>
        <p:spPr>
          <a:xfrm>
            <a:off x="4167188" y="1243980"/>
            <a:ext cx="432600" cy="14400"/>
          </a:xfrm>
          <a:prstGeom prst="roundRect">
            <a:avLst>
              <a:gd fmla="val 129737" name="adj"/>
            </a:avLst>
          </a:prstGeom>
          <a:solidFill>
            <a:srgbClr val="3F3F4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31" name="Google Shape;131;p21"/>
          <p:cNvSpPr/>
          <p:nvPr/>
        </p:nvSpPr>
        <p:spPr>
          <a:xfrm>
            <a:off x="4585394" y="1112118"/>
            <a:ext cx="278100" cy="278100"/>
          </a:xfrm>
          <a:prstGeom prst="roundRect">
            <a:avLst>
              <a:gd fmla="val 6667" name="adj"/>
            </a:avLst>
          </a:prstGeom>
          <a:solidFill>
            <a:srgbClr val="26262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32" name="Google Shape;132;p21"/>
          <p:cNvSpPr/>
          <p:nvPr/>
        </p:nvSpPr>
        <p:spPr>
          <a:xfrm>
            <a:off x="4685184" y="1158404"/>
            <a:ext cx="78300" cy="185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D6DE"/>
              </a:buClr>
              <a:buSzPts val="1400"/>
              <a:buFont typeface="Sora Medium"/>
              <a:buNone/>
            </a:pPr>
            <a:r>
              <a:rPr b="0" i="0" lang="en-US" sz="1400" u="none" cap="none" strike="noStrike">
                <a:solidFill>
                  <a:srgbClr val="E0D6DE"/>
                </a:solidFill>
                <a:latin typeface="Sora Medium"/>
                <a:ea typeface="Sora Medium"/>
                <a:cs typeface="Sora Medium"/>
                <a:sym typeface="Sora Medium"/>
              </a:rPr>
              <a:t>1</a:t>
            </a:r>
            <a:endParaRPr b="0" i="0" sz="1400" u="none" cap="none" strike="noStrike"/>
          </a:p>
        </p:txBody>
      </p:sp>
      <p:sp>
        <p:nvSpPr>
          <p:cNvPr id="133" name="Google Shape;133;p21"/>
          <p:cNvSpPr/>
          <p:nvPr/>
        </p:nvSpPr>
        <p:spPr>
          <a:xfrm>
            <a:off x="2500164" y="1096640"/>
            <a:ext cx="1544700" cy="193200"/>
          </a:xfrm>
          <a:prstGeom prst="rect">
            <a:avLst/>
          </a:prstGeom>
          <a:noFill/>
          <a:ln>
            <a:noFill/>
          </a:ln>
        </p:spPr>
        <p:txBody>
          <a:bodyPr anchorCtr="0" anchor="t" bIns="0" lIns="0" spcFirstLastPara="1" rIns="0" wrap="square" tIns="0">
            <a:noAutofit/>
          </a:bodyPr>
          <a:lstStyle/>
          <a:p>
            <a:pPr indent="0" lvl="0" marL="0" marR="0" rtl="0" algn="r">
              <a:lnSpc>
                <a:spcPct val="126315"/>
              </a:lnSpc>
              <a:spcBef>
                <a:spcPts val="0"/>
              </a:spcBef>
              <a:spcAft>
                <a:spcPts val="0"/>
              </a:spcAft>
              <a:buClr>
                <a:srgbClr val="E0D6DE"/>
              </a:buClr>
              <a:buSzPts val="1200"/>
              <a:buFont typeface="Sora Medium"/>
              <a:buNone/>
            </a:pPr>
            <a:r>
              <a:rPr b="0" i="0" lang="en-US" sz="1200" u="none" cap="none" strike="noStrike">
                <a:solidFill>
                  <a:srgbClr val="616161"/>
                </a:solidFill>
                <a:latin typeface="Sora Medium"/>
                <a:ea typeface="Sora Medium"/>
                <a:cs typeface="Sora Medium"/>
                <a:sym typeface="Sora Medium"/>
              </a:rPr>
              <a:t>Write Sigma Rules</a:t>
            </a:r>
            <a:endParaRPr b="0" i="0" sz="1200" u="none" cap="none" strike="noStrike">
              <a:solidFill>
                <a:srgbClr val="616161"/>
              </a:solidFill>
            </a:endParaRPr>
          </a:p>
        </p:txBody>
      </p:sp>
      <p:sp>
        <p:nvSpPr>
          <p:cNvPr id="134" name="Google Shape;134;p21"/>
          <p:cNvSpPr/>
          <p:nvPr/>
        </p:nvSpPr>
        <p:spPr>
          <a:xfrm>
            <a:off x="584894" y="1363861"/>
            <a:ext cx="3459900" cy="197700"/>
          </a:xfrm>
          <a:prstGeom prst="rect">
            <a:avLst/>
          </a:prstGeom>
          <a:noFill/>
          <a:ln>
            <a:noFill/>
          </a:ln>
        </p:spPr>
        <p:txBody>
          <a:bodyPr anchorCtr="0" anchor="t" bIns="0" lIns="0" spcFirstLastPara="1" rIns="0" wrap="square" tIns="0">
            <a:noAutofit/>
          </a:bodyPr>
          <a:lstStyle/>
          <a:p>
            <a:pPr indent="0" lvl="0" marL="0" marR="0" rtl="0" algn="r">
              <a:lnSpc>
                <a:spcPct val="158064"/>
              </a:lnSpc>
              <a:spcBef>
                <a:spcPts val="0"/>
              </a:spcBef>
              <a:spcAft>
                <a:spcPts val="0"/>
              </a:spcAft>
              <a:buClr>
                <a:srgbClr val="E0D6DE"/>
              </a:buClr>
              <a:buSzPts val="1000"/>
              <a:buFont typeface="Noto Sans TC"/>
              <a:buNone/>
            </a:pPr>
            <a:r>
              <a:rPr b="0" i="0" lang="en-US" sz="1000" u="none" cap="none" strike="noStrike">
                <a:solidFill>
                  <a:srgbClr val="616161"/>
                </a:solidFill>
                <a:latin typeface="Noto Sans TC"/>
                <a:ea typeface="Noto Sans TC"/>
                <a:cs typeface="Noto Sans TC"/>
                <a:sym typeface="Noto Sans TC"/>
              </a:rPr>
              <a:t>Define detection and transformation logic.</a:t>
            </a:r>
            <a:endParaRPr b="0" i="0" sz="1000" u="none" cap="none" strike="noStrike">
              <a:solidFill>
                <a:srgbClr val="616161"/>
              </a:solidFill>
            </a:endParaRPr>
          </a:p>
        </p:txBody>
      </p:sp>
      <p:sp>
        <p:nvSpPr>
          <p:cNvPr id="135" name="Google Shape;135;p21"/>
          <p:cNvSpPr/>
          <p:nvPr/>
        </p:nvSpPr>
        <p:spPr>
          <a:xfrm>
            <a:off x="4849118" y="1861766"/>
            <a:ext cx="432600" cy="14400"/>
          </a:xfrm>
          <a:prstGeom prst="roundRect">
            <a:avLst>
              <a:gd fmla="val 129737" name="adj"/>
            </a:avLst>
          </a:prstGeom>
          <a:solidFill>
            <a:srgbClr val="3F3F4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36" name="Google Shape;136;p21"/>
          <p:cNvSpPr/>
          <p:nvPr/>
        </p:nvSpPr>
        <p:spPr>
          <a:xfrm>
            <a:off x="4585394" y="1729904"/>
            <a:ext cx="278100" cy="278100"/>
          </a:xfrm>
          <a:prstGeom prst="roundRect">
            <a:avLst>
              <a:gd fmla="val 6667" name="adj"/>
            </a:avLst>
          </a:prstGeom>
          <a:solidFill>
            <a:srgbClr val="26262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37" name="Google Shape;137;p21"/>
          <p:cNvSpPr/>
          <p:nvPr/>
        </p:nvSpPr>
        <p:spPr>
          <a:xfrm>
            <a:off x="4666655" y="1776189"/>
            <a:ext cx="115500" cy="185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D6DE"/>
              </a:buClr>
              <a:buSzPts val="1400"/>
              <a:buFont typeface="Sora Medium"/>
              <a:buNone/>
            </a:pPr>
            <a:r>
              <a:rPr b="0" i="0" lang="en-US" sz="1400" u="none" cap="none" strike="noStrike">
                <a:solidFill>
                  <a:srgbClr val="E0D6DE"/>
                </a:solidFill>
                <a:latin typeface="Sora Medium"/>
                <a:ea typeface="Sora Medium"/>
                <a:cs typeface="Sora Medium"/>
                <a:sym typeface="Sora Medium"/>
              </a:rPr>
              <a:t>2</a:t>
            </a:r>
            <a:endParaRPr b="0" i="0" sz="1400" u="none" cap="none" strike="noStrike"/>
          </a:p>
        </p:txBody>
      </p:sp>
      <p:sp>
        <p:nvSpPr>
          <p:cNvPr id="138" name="Google Shape;138;p21"/>
          <p:cNvSpPr/>
          <p:nvPr/>
        </p:nvSpPr>
        <p:spPr>
          <a:xfrm>
            <a:off x="5404024" y="1714426"/>
            <a:ext cx="1544700" cy="1932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E0D6DE"/>
              </a:buClr>
              <a:buSzPts val="1200"/>
              <a:buFont typeface="Sora Medium"/>
              <a:buNone/>
            </a:pPr>
            <a:r>
              <a:rPr b="0" i="0" lang="en-US" sz="1200" u="none" cap="none" strike="noStrike">
                <a:solidFill>
                  <a:srgbClr val="616161"/>
                </a:solidFill>
                <a:latin typeface="Sora Medium"/>
                <a:ea typeface="Sora Medium"/>
                <a:cs typeface="Sora Medium"/>
                <a:sym typeface="Sora Medium"/>
              </a:rPr>
              <a:t>Upload to GitHub</a:t>
            </a:r>
            <a:endParaRPr b="0" i="0" sz="1200" u="none" cap="none" strike="noStrike">
              <a:solidFill>
                <a:srgbClr val="616161"/>
              </a:solidFill>
            </a:endParaRPr>
          </a:p>
        </p:txBody>
      </p:sp>
      <p:sp>
        <p:nvSpPr>
          <p:cNvPr id="139" name="Google Shape;139;p21"/>
          <p:cNvSpPr/>
          <p:nvPr/>
        </p:nvSpPr>
        <p:spPr>
          <a:xfrm>
            <a:off x="5404024" y="1981646"/>
            <a:ext cx="3459900" cy="1977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E0D6DE"/>
              </a:buClr>
              <a:buSzPts val="1000"/>
              <a:buFont typeface="Noto Sans TC"/>
              <a:buNone/>
            </a:pPr>
            <a:r>
              <a:rPr b="0" i="0" lang="en-US" sz="1000" u="none" cap="none" strike="noStrike">
                <a:solidFill>
                  <a:srgbClr val="616161"/>
                </a:solidFill>
                <a:latin typeface="Noto Sans TC"/>
                <a:ea typeface="Noto Sans TC"/>
                <a:cs typeface="Noto Sans TC"/>
                <a:sym typeface="Noto Sans TC"/>
              </a:rPr>
              <a:t>Store rules in a central repository.</a:t>
            </a:r>
            <a:endParaRPr b="0" i="0" sz="1000" u="none" cap="none" strike="noStrike">
              <a:solidFill>
                <a:srgbClr val="616161"/>
              </a:solidFill>
            </a:endParaRPr>
          </a:p>
        </p:txBody>
      </p:sp>
      <p:sp>
        <p:nvSpPr>
          <p:cNvPr id="140" name="Google Shape;140;p21"/>
          <p:cNvSpPr/>
          <p:nvPr/>
        </p:nvSpPr>
        <p:spPr>
          <a:xfrm>
            <a:off x="4167188" y="2417788"/>
            <a:ext cx="432600" cy="14400"/>
          </a:xfrm>
          <a:prstGeom prst="roundRect">
            <a:avLst>
              <a:gd fmla="val 129737" name="adj"/>
            </a:avLst>
          </a:prstGeom>
          <a:solidFill>
            <a:srgbClr val="3F3F4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41" name="Google Shape;141;p21"/>
          <p:cNvSpPr/>
          <p:nvPr/>
        </p:nvSpPr>
        <p:spPr>
          <a:xfrm>
            <a:off x="4585394" y="2285926"/>
            <a:ext cx="278100" cy="278100"/>
          </a:xfrm>
          <a:prstGeom prst="roundRect">
            <a:avLst>
              <a:gd fmla="val 6667" name="adj"/>
            </a:avLst>
          </a:prstGeom>
          <a:solidFill>
            <a:srgbClr val="26262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42" name="Google Shape;142;p21"/>
          <p:cNvSpPr/>
          <p:nvPr/>
        </p:nvSpPr>
        <p:spPr>
          <a:xfrm>
            <a:off x="4666953" y="2332211"/>
            <a:ext cx="114900" cy="185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D6DE"/>
              </a:buClr>
              <a:buSzPts val="1400"/>
              <a:buFont typeface="Sora Medium"/>
              <a:buNone/>
            </a:pPr>
            <a:r>
              <a:rPr b="0" i="0" lang="en-US" sz="1400" u="none" cap="none" strike="noStrike">
                <a:solidFill>
                  <a:srgbClr val="E0D6DE"/>
                </a:solidFill>
                <a:latin typeface="Sora Medium"/>
                <a:ea typeface="Sora Medium"/>
                <a:cs typeface="Sora Medium"/>
                <a:sym typeface="Sora Medium"/>
              </a:rPr>
              <a:t>3</a:t>
            </a:r>
            <a:endParaRPr b="0" i="0" sz="1400" u="none" cap="none" strike="noStrike"/>
          </a:p>
        </p:txBody>
      </p:sp>
      <p:sp>
        <p:nvSpPr>
          <p:cNvPr id="143" name="Google Shape;143;p21"/>
          <p:cNvSpPr/>
          <p:nvPr/>
        </p:nvSpPr>
        <p:spPr>
          <a:xfrm>
            <a:off x="2500164" y="2270448"/>
            <a:ext cx="1544700" cy="193200"/>
          </a:xfrm>
          <a:prstGeom prst="rect">
            <a:avLst/>
          </a:prstGeom>
          <a:noFill/>
          <a:ln>
            <a:noFill/>
          </a:ln>
        </p:spPr>
        <p:txBody>
          <a:bodyPr anchorCtr="0" anchor="t" bIns="0" lIns="0" spcFirstLastPara="1" rIns="0" wrap="square" tIns="0">
            <a:noAutofit/>
          </a:bodyPr>
          <a:lstStyle/>
          <a:p>
            <a:pPr indent="0" lvl="0" marL="0" marR="0" rtl="0" algn="r">
              <a:lnSpc>
                <a:spcPct val="126315"/>
              </a:lnSpc>
              <a:spcBef>
                <a:spcPts val="0"/>
              </a:spcBef>
              <a:spcAft>
                <a:spcPts val="0"/>
              </a:spcAft>
              <a:buClr>
                <a:srgbClr val="E0D6DE"/>
              </a:buClr>
              <a:buSzPts val="1200"/>
              <a:buFont typeface="Sora Medium"/>
              <a:buNone/>
            </a:pPr>
            <a:r>
              <a:rPr b="0" i="0" lang="en-US" sz="1200" u="none" cap="none" strike="noStrike">
                <a:solidFill>
                  <a:srgbClr val="616161"/>
                </a:solidFill>
                <a:latin typeface="Sora Medium"/>
                <a:ea typeface="Sora Medium"/>
                <a:cs typeface="Sora Medium"/>
                <a:sym typeface="Sora Medium"/>
              </a:rPr>
              <a:t>GitOps Conversion</a:t>
            </a:r>
            <a:endParaRPr b="0" i="0" sz="1200" u="none" cap="none" strike="noStrike">
              <a:solidFill>
                <a:srgbClr val="616161"/>
              </a:solidFill>
            </a:endParaRPr>
          </a:p>
        </p:txBody>
      </p:sp>
      <p:sp>
        <p:nvSpPr>
          <p:cNvPr id="144" name="Google Shape;144;p21"/>
          <p:cNvSpPr/>
          <p:nvPr/>
        </p:nvSpPr>
        <p:spPr>
          <a:xfrm>
            <a:off x="584894" y="2537668"/>
            <a:ext cx="3459900" cy="197700"/>
          </a:xfrm>
          <a:prstGeom prst="rect">
            <a:avLst/>
          </a:prstGeom>
          <a:noFill/>
          <a:ln>
            <a:noFill/>
          </a:ln>
        </p:spPr>
        <p:txBody>
          <a:bodyPr anchorCtr="0" anchor="t" bIns="0" lIns="0" spcFirstLastPara="1" rIns="0" wrap="square" tIns="0">
            <a:noAutofit/>
          </a:bodyPr>
          <a:lstStyle/>
          <a:p>
            <a:pPr indent="0" lvl="0" marL="0" marR="0" rtl="0" algn="r">
              <a:lnSpc>
                <a:spcPct val="158064"/>
              </a:lnSpc>
              <a:spcBef>
                <a:spcPts val="0"/>
              </a:spcBef>
              <a:spcAft>
                <a:spcPts val="0"/>
              </a:spcAft>
              <a:buClr>
                <a:srgbClr val="E0D6DE"/>
              </a:buClr>
              <a:buSzPts val="1000"/>
              <a:buFont typeface="Noto Sans TC"/>
              <a:buNone/>
            </a:pPr>
            <a:r>
              <a:rPr b="0" i="0" lang="en-US" sz="1000" u="none" cap="none" strike="noStrike">
                <a:solidFill>
                  <a:srgbClr val="616161"/>
                </a:solidFill>
                <a:latin typeface="Noto Sans TC"/>
                <a:ea typeface="Noto Sans TC"/>
                <a:cs typeface="Noto Sans TC"/>
                <a:sym typeface="Noto Sans TC"/>
              </a:rPr>
              <a:t>Translate rules to different query languages.</a:t>
            </a:r>
            <a:endParaRPr b="0" i="0" sz="1000" u="none" cap="none" strike="noStrike">
              <a:solidFill>
                <a:srgbClr val="616161"/>
              </a:solidFill>
            </a:endParaRPr>
          </a:p>
        </p:txBody>
      </p:sp>
      <p:sp>
        <p:nvSpPr>
          <p:cNvPr id="145" name="Google Shape;145;p21"/>
          <p:cNvSpPr/>
          <p:nvPr/>
        </p:nvSpPr>
        <p:spPr>
          <a:xfrm>
            <a:off x="4849118" y="2973884"/>
            <a:ext cx="432600" cy="14400"/>
          </a:xfrm>
          <a:prstGeom prst="roundRect">
            <a:avLst>
              <a:gd fmla="val 129737" name="adj"/>
            </a:avLst>
          </a:prstGeom>
          <a:solidFill>
            <a:srgbClr val="3F3F4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46" name="Google Shape;146;p21"/>
          <p:cNvSpPr/>
          <p:nvPr/>
        </p:nvSpPr>
        <p:spPr>
          <a:xfrm>
            <a:off x="4585394" y="2842022"/>
            <a:ext cx="278100" cy="278100"/>
          </a:xfrm>
          <a:prstGeom prst="roundRect">
            <a:avLst>
              <a:gd fmla="val 6667" name="adj"/>
            </a:avLst>
          </a:prstGeom>
          <a:solidFill>
            <a:srgbClr val="26262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47" name="Google Shape;147;p21"/>
          <p:cNvSpPr/>
          <p:nvPr/>
        </p:nvSpPr>
        <p:spPr>
          <a:xfrm>
            <a:off x="4663976" y="2888308"/>
            <a:ext cx="120900" cy="185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D6DE"/>
              </a:buClr>
              <a:buSzPts val="1400"/>
              <a:buFont typeface="Sora Medium"/>
              <a:buNone/>
            </a:pPr>
            <a:r>
              <a:rPr b="0" i="0" lang="en-US" sz="1400" u="none" cap="none" strike="noStrike">
                <a:solidFill>
                  <a:srgbClr val="E0D6DE"/>
                </a:solidFill>
                <a:latin typeface="Sora Medium"/>
                <a:ea typeface="Sora Medium"/>
                <a:cs typeface="Sora Medium"/>
                <a:sym typeface="Sora Medium"/>
              </a:rPr>
              <a:t>4</a:t>
            </a:r>
            <a:endParaRPr b="0" i="0" sz="1400" u="none" cap="none" strike="noStrike"/>
          </a:p>
        </p:txBody>
      </p:sp>
      <p:sp>
        <p:nvSpPr>
          <p:cNvPr id="148" name="Google Shape;148;p21"/>
          <p:cNvSpPr/>
          <p:nvPr/>
        </p:nvSpPr>
        <p:spPr>
          <a:xfrm>
            <a:off x="5404024" y="2826544"/>
            <a:ext cx="1544700" cy="1932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E0D6DE"/>
              </a:buClr>
              <a:buSzPts val="1200"/>
              <a:buFont typeface="Sora Medium"/>
              <a:buNone/>
            </a:pPr>
            <a:r>
              <a:rPr b="0" i="0" lang="en-US" sz="1200" u="none" cap="none" strike="noStrike">
                <a:solidFill>
                  <a:srgbClr val="616161"/>
                </a:solidFill>
                <a:latin typeface="Sora Medium"/>
                <a:ea typeface="Sora Medium"/>
                <a:cs typeface="Sora Medium"/>
                <a:sym typeface="Sora Medium"/>
              </a:rPr>
              <a:t>Test and Validate</a:t>
            </a:r>
            <a:endParaRPr b="0" i="0" sz="1200" u="none" cap="none" strike="noStrike">
              <a:solidFill>
                <a:srgbClr val="616161"/>
              </a:solidFill>
            </a:endParaRPr>
          </a:p>
        </p:txBody>
      </p:sp>
      <p:sp>
        <p:nvSpPr>
          <p:cNvPr id="149" name="Google Shape;149;p21"/>
          <p:cNvSpPr/>
          <p:nvPr/>
        </p:nvSpPr>
        <p:spPr>
          <a:xfrm>
            <a:off x="5404024" y="3093764"/>
            <a:ext cx="3459900" cy="1977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E0D6DE"/>
              </a:buClr>
              <a:buSzPts val="1000"/>
              <a:buFont typeface="Noto Sans TC"/>
              <a:buNone/>
            </a:pPr>
            <a:r>
              <a:rPr b="0" i="0" lang="en-US" sz="1000" u="none" cap="none" strike="noStrike">
                <a:solidFill>
                  <a:srgbClr val="616161"/>
                </a:solidFill>
                <a:latin typeface="Noto Sans TC"/>
                <a:ea typeface="Noto Sans TC"/>
                <a:cs typeface="Noto Sans TC"/>
                <a:sym typeface="Noto Sans TC"/>
              </a:rPr>
              <a:t>Verify queries with test cases.</a:t>
            </a:r>
            <a:endParaRPr b="0" i="0" sz="1000" u="none" cap="none" strike="noStrike">
              <a:solidFill>
                <a:srgbClr val="616161"/>
              </a:solidFill>
            </a:endParaRPr>
          </a:p>
        </p:txBody>
      </p:sp>
      <p:sp>
        <p:nvSpPr>
          <p:cNvPr id="150" name="Google Shape;150;p21"/>
          <p:cNvSpPr/>
          <p:nvPr/>
        </p:nvSpPr>
        <p:spPr>
          <a:xfrm>
            <a:off x="4167188" y="3529980"/>
            <a:ext cx="432600" cy="14400"/>
          </a:xfrm>
          <a:prstGeom prst="roundRect">
            <a:avLst>
              <a:gd fmla="val 129737" name="adj"/>
            </a:avLst>
          </a:prstGeom>
          <a:solidFill>
            <a:srgbClr val="3F3F4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51" name="Google Shape;151;p21"/>
          <p:cNvSpPr/>
          <p:nvPr/>
        </p:nvSpPr>
        <p:spPr>
          <a:xfrm>
            <a:off x="4585394" y="3398118"/>
            <a:ext cx="278100" cy="278100"/>
          </a:xfrm>
          <a:prstGeom prst="roundRect">
            <a:avLst>
              <a:gd fmla="val 6667" name="adj"/>
            </a:avLst>
          </a:prstGeom>
          <a:solidFill>
            <a:srgbClr val="26262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52" name="Google Shape;152;p21"/>
          <p:cNvSpPr/>
          <p:nvPr/>
        </p:nvSpPr>
        <p:spPr>
          <a:xfrm>
            <a:off x="4665985" y="3444404"/>
            <a:ext cx="116700" cy="185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D6DE"/>
              </a:buClr>
              <a:buSzPts val="1400"/>
              <a:buFont typeface="Sora Medium"/>
              <a:buNone/>
            </a:pPr>
            <a:r>
              <a:rPr b="0" i="0" lang="en-US" sz="1400" u="none" cap="none" strike="noStrike">
                <a:solidFill>
                  <a:srgbClr val="E0D6DE"/>
                </a:solidFill>
                <a:latin typeface="Sora Medium"/>
                <a:ea typeface="Sora Medium"/>
                <a:cs typeface="Sora Medium"/>
                <a:sym typeface="Sora Medium"/>
              </a:rPr>
              <a:t>5</a:t>
            </a:r>
            <a:endParaRPr b="0" i="0" sz="1400" u="none" cap="none" strike="noStrike"/>
          </a:p>
        </p:txBody>
      </p:sp>
      <p:sp>
        <p:nvSpPr>
          <p:cNvPr id="153" name="Google Shape;153;p21"/>
          <p:cNvSpPr/>
          <p:nvPr/>
        </p:nvSpPr>
        <p:spPr>
          <a:xfrm>
            <a:off x="2500164" y="3382640"/>
            <a:ext cx="1544700" cy="193200"/>
          </a:xfrm>
          <a:prstGeom prst="rect">
            <a:avLst/>
          </a:prstGeom>
          <a:noFill/>
          <a:ln>
            <a:noFill/>
          </a:ln>
        </p:spPr>
        <p:txBody>
          <a:bodyPr anchorCtr="0" anchor="t" bIns="0" lIns="0" spcFirstLastPara="1" rIns="0" wrap="square" tIns="0">
            <a:noAutofit/>
          </a:bodyPr>
          <a:lstStyle/>
          <a:p>
            <a:pPr indent="0" lvl="0" marL="0" rtl="0" algn="r">
              <a:lnSpc>
                <a:spcPct val="126315"/>
              </a:lnSpc>
              <a:spcBef>
                <a:spcPts val="0"/>
              </a:spcBef>
              <a:spcAft>
                <a:spcPts val="0"/>
              </a:spcAft>
              <a:buClr>
                <a:srgbClr val="E0D6DE"/>
              </a:buClr>
              <a:buSzPts val="1200"/>
              <a:buFont typeface="Sora Medium"/>
              <a:buNone/>
            </a:pPr>
            <a:r>
              <a:rPr lang="en-US" sz="1200">
                <a:solidFill>
                  <a:srgbClr val="616161"/>
                </a:solidFill>
                <a:latin typeface="Sora Medium"/>
                <a:ea typeface="Sora Medium"/>
                <a:cs typeface="Sora Medium"/>
                <a:sym typeface="Sora Medium"/>
              </a:rPr>
              <a:t>Maintain with PRs</a:t>
            </a:r>
            <a:endParaRPr b="0" i="0" sz="1200" u="none" cap="none" strike="noStrike">
              <a:solidFill>
                <a:srgbClr val="616161"/>
              </a:solidFill>
            </a:endParaRPr>
          </a:p>
        </p:txBody>
      </p:sp>
      <p:sp>
        <p:nvSpPr>
          <p:cNvPr id="154" name="Google Shape;154;p21"/>
          <p:cNvSpPr/>
          <p:nvPr/>
        </p:nvSpPr>
        <p:spPr>
          <a:xfrm>
            <a:off x="152401" y="3649850"/>
            <a:ext cx="3892500" cy="197700"/>
          </a:xfrm>
          <a:prstGeom prst="rect">
            <a:avLst/>
          </a:prstGeom>
          <a:noFill/>
          <a:ln>
            <a:noFill/>
          </a:ln>
        </p:spPr>
        <p:txBody>
          <a:bodyPr anchorCtr="0" anchor="t" bIns="0" lIns="0" spcFirstLastPara="1" rIns="0" wrap="square" tIns="0">
            <a:noAutofit/>
          </a:bodyPr>
          <a:lstStyle/>
          <a:p>
            <a:pPr indent="0" lvl="0" marL="0" marR="0" rtl="0" algn="r">
              <a:lnSpc>
                <a:spcPct val="158064"/>
              </a:lnSpc>
              <a:spcBef>
                <a:spcPts val="0"/>
              </a:spcBef>
              <a:spcAft>
                <a:spcPts val="0"/>
              </a:spcAft>
              <a:buClr>
                <a:srgbClr val="E0D6DE"/>
              </a:buClr>
              <a:buSzPts val="1000"/>
              <a:buFont typeface="Noto Sans TC"/>
              <a:buNone/>
            </a:pPr>
            <a:r>
              <a:rPr lang="en-US" sz="1000">
                <a:solidFill>
                  <a:srgbClr val="616161"/>
                </a:solidFill>
                <a:latin typeface="Noto Sans TC"/>
                <a:ea typeface="Noto Sans TC"/>
                <a:cs typeface="Noto Sans TC"/>
                <a:sym typeface="Noto Sans TC"/>
              </a:rPr>
              <a:t>Secure with branch protections, commit checks, PR approvals.</a:t>
            </a:r>
            <a:endParaRPr b="0" i="0" sz="1000" u="none" cap="none" strike="noStrike">
              <a:solidFill>
                <a:srgbClr val="616161"/>
              </a:solidFill>
            </a:endParaRPr>
          </a:p>
        </p:txBody>
      </p:sp>
      <p:sp>
        <p:nvSpPr>
          <p:cNvPr id="155" name="Google Shape;155;p21"/>
          <p:cNvSpPr/>
          <p:nvPr/>
        </p:nvSpPr>
        <p:spPr>
          <a:xfrm>
            <a:off x="4849118" y="4086076"/>
            <a:ext cx="432600" cy="14400"/>
          </a:xfrm>
          <a:prstGeom prst="roundRect">
            <a:avLst>
              <a:gd fmla="val 129737" name="adj"/>
            </a:avLst>
          </a:prstGeom>
          <a:solidFill>
            <a:srgbClr val="3F3F44"/>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56" name="Google Shape;156;p21"/>
          <p:cNvSpPr/>
          <p:nvPr/>
        </p:nvSpPr>
        <p:spPr>
          <a:xfrm>
            <a:off x="4585394" y="3954214"/>
            <a:ext cx="278100" cy="278100"/>
          </a:xfrm>
          <a:prstGeom prst="roundRect">
            <a:avLst>
              <a:gd fmla="val 6667" name="adj"/>
            </a:avLst>
          </a:prstGeom>
          <a:solidFill>
            <a:srgbClr val="26262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57" name="Google Shape;157;p21"/>
          <p:cNvSpPr/>
          <p:nvPr/>
        </p:nvSpPr>
        <p:spPr>
          <a:xfrm>
            <a:off x="4662488" y="4000500"/>
            <a:ext cx="123900" cy="185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D6DE"/>
              </a:buClr>
              <a:buSzPts val="1400"/>
              <a:buFont typeface="Sora Medium"/>
              <a:buNone/>
            </a:pPr>
            <a:r>
              <a:rPr b="0" i="0" lang="en-US" sz="1400" u="none" cap="none" strike="noStrike">
                <a:solidFill>
                  <a:srgbClr val="E0D6DE"/>
                </a:solidFill>
                <a:latin typeface="Sora Medium"/>
                <a:ea typeface="Sora Medium"/>
                <a:cs typeface="Sora Medium"/>
                <a:sym typeface="Sora Medium"/>
              </a:rPr>
              <a:t>6</a:t>
            </a:r>
            <a:endParaRPr b="0" i="0" sz="1400" u="none" cap="none" strike="noStrike"/>
          </a:p>
        </p:txBody>
      </p:sp>
      <p:sp>
        <p:nvSpPr>
          <p:cNvPr id="158" name="Google Shape;158;p21"/>
          <p:cNvSpPr/>
          <p:nvPr/>
        </p:nvSpPr>
        <p:spPr>
          <a:xfrm>
            <a:off x="5404024" y="3938736"/>
            <a:ext cx="1544700" cy="1932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E0D6DE"/>
              </a:buClr>
              <a:buSzPts val="1200"/>
              <a:buFont typeface="Sora Medium"/>
              <a:buNone/>
            </a:pPr>
            <a:r>
              <a:rPr lang="en-US" sz="1200">
                <a:solidFill>
                  <a:srgbClr val="616161"/>
                </a:solidFill>
                <a:latin typeface="Sora Medium"/>
                <a:ea typeface="Sora Medium"/>
                <a:cs typeface="Sora Medium"/>
                <a:sym typeface="Sora Medium"/>
              </a:rPr>
              <a:t>Deploy on Merge</a:t>
            </a:r>
            <a:endParaRPr sz="1200">
              <a:solidFill>
                <a:srgbClr val="616161"/>
              </a:solidFill>
            </a:endParaRPr>
          </a:p>
          <a:p>
            <a:pPr indent="0" lvl="0" marL="0" marR="0" rtl="0" algn="l">
              <a:lnSpc>
                <a:spcPct val="126315"/>
              </a:lnSpc>
              <a:spcBef>
                <a:spcPts val="0"/>
              </a:spcBef>
              <a:spcAft>
                <a:spcPts val="0"/>
              </a:spcAft>
              <a:buClr>
                <a:srgbClr val="E0D6DE"/>
              </a:buClr>
              <a:buSzPts val="1200"/>
              <a:buFont typeface="Sora Medium"/>
              <a:buNone/>
            </a:pPr>
            <a:r>
              <a:t/>
            </a:r>
            <a:endParaRPr sz="1200">
              <a:solidFill>
                <a:srgbClr val="616161"/>
              </a:solidFill>
              <a:latin typeface="Sora Medium"/>
              <a:ea typeface="Sora Medium"/>
              <a:cs typeface="Sora Medium"/>
              <a:sym typeface="Sora Medium"/>
            </a:endParaRPr>
          </a:p>
        </p:txBody>
      </p:sp>
      <p:sp>
        <p:nvSpPr>
          <p:cNvPr id="159" name="Google Shape;159;p21"/>
          <p:cNvSpPr/>
          <p:nvPr/>
        </p:nvSpPr>
        <p:spPr>
          <a:xfrm>
            <a:off x="5404024" y="4205958"/>
            <a:ext cx="3459900" cy="1977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E0D6DE"/>
              </a:buClr>
              <a:buSzPts val="1000"/>
              <a:buFont typeface="Noto Sans TC"/>
              <a:buNone/>
            </a:pPr>
            <a:r>
              <a:rPr lang="en-US" sz="1000">
                <a:solidFill>
                  <a:srgbClr val="616161"/>
                </a:solidFill>
                <a:latin typeface="Noto Sans TC"/>
                <a:ea typeface="Noto Sans TC"/>
                <a:cs typeface="Noto Sans TC"/>
                <a:sym typeface="Noto Sans TC"/>
              </a:rPr>
              <a:t>Automated deployment to production.</a:t>
            </a:r>
            <a:endParaRPr b="0" i="0" sz="1000" u="none" cap="none" strike="noStrike">
              <a:solidFill>
                <a:srgbClr val="61616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311700" y="0"/>
            <a:ext cx="8520600" cy="712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US"/>
              <a:t>Why Sigma?</a:t>
            </a:r>
            <a:endParaRPr/>
          </a:p>
        </p:txBody>
      </p:sp>
      <p:sp>
        <p:nvSpPr>
          <p:cNvPr id="165" name="Google Shape;165;p22"/>
          <p:cNvSpPr txBox="1"/>
          <p:nvPr>
            <p:ph idx="12" type="sldNum"/>
          </p:nvPr>
        </p:nvSpPr>
        <p:spPr>
          <a:xfrm>
            <a:off x="8832297" y="4863993"/>
            <a:ext cx="311400" cy="192900"/>
          </a:xfrm>
          <a:prstGeom prst="rect">
            <a:avLst/>
          </a:prstGeom>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pic>
        <p:nvPicPr>
          <p:cNvPr id="166" name="Google Shape;166;p22"/>
          <p:cNvPicPr preferRelativeResize="0"/>
          <p:nvPr/>
        </p:nvPicPr>
        <p:blipFill>
          <a:blip r:embed="rId3">
            <a:alphaModFix/>
          </a:blip>
          <a:stretch>
            <a:fillRect/>
          </a:stretch>
        </p:blipFill>
        <p:spPr>
          <a:xfrm>
            <a:off x="3926450" y="513037"/>
            <a:ext cx="4660701" cy="4117435"/>
          </a:xfrm>
          <a:prstGeom prst="rect">
            <a:avLst/>
          </a:prstGeom>
          <a:noFill/>
          <a:ln>
            <a:noFill/>
          </a:ln>
        </p:spPr>
      </p:pic>
      <p:pic>
        <p:nvPicPr>
          <p:cNvPr id="167" name="Google Shape;167;p22"/>
          <p:cNvPicPr preferRelativeResize="0"/>
          <p:nvPr/>
        </p:nvPicPr>
        <p:blipFill>
          <a:blip r:embed="rId4">
            <a:alphaModFix/>
          </a:blip>
          <a:stretch>
            <a:fillRect/>
          </a:stretch>
        </p:blipFill>
        <p:spPr>
          <a:xfrm>
            <a:off x="599575" y="1834345"/>
            <a:ext cx="5220275" cy="1609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2" name="Shape 172"/>
        <p:cNvGrpSpPr/>
        <p:nvPr/>
      </p:nvGrpSpPr>
      <p:grpSpPr>
        <a:xfrm>
          <a:off x="0" y="0"/>
          <a:ext cx="0" cy="0"/>
          <a:chOff x="0" y="0"/>
          <a:chExt cx="0" cy="0"/>
        </a:xfrm>
      </p:grpSpPr>
      <p:sp>
        <p:nvSpPr>
          <p:cNvPr id="173" name="Google Shape;173;p23"/>
          <p:cNvSpPr/>
          <p:nvPr/>
        </p:nvSpPr>
        <p:spPr>
          <a:xfrm>
            <a:off x="3925125" y="923850"/>
            <a:ext cx="4722900" cy="5373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97B8FF"/>
              </a:buClr>
              <a:buSzPts val="2800"/>
              <a:buFont typeface="Sora Medium"/>
              <a:buNone/>
            </a:pPr>
            <a:r>
              <a:rPr lang="en-US" sz="2800">
                <a:solidFill>
                  <a:srgbClr val="97B8FF"/>
                </a:solidFill>
                <a:latin typeface="Sora Medium"/>
                <a:ea typeface="Sora Medium"/>
                <a:cs typeface="Sora Medium"/>
                <a:sym typeface="Sora Medium"/>
              </a:rPr>
              <a:t>Write Sigma Rules</a:t>
            </a:r>
            <a:endParaRPr b="0" i="0" sz="2800" u="none" cap="none" strike="noStrike"/>
          </a:p>
        </p:txBody>
      </p:sp>
      <p:sp>
        <p:nvSpPr>
          <p:cNvPr id="174" name="Google Shape;174;p23"/>
          <p:cNvSpPr/>
          <p:nvPr/>
        </p:nvSpPr>
        <p:spPr>
          <a:xfrm>
            <a:off x="3925119" y="1939082"/>
            <a:ext cx="318900" cy="318900"/>
          </a:xfrm>
          <a:prstGeom prst="roundRect">
            <a:avLst>
              <a:gd fmla="val 6667" name="adj"/>
            </a:avLst>
          </a:prstGeom>
          <a:solidFill>
            <a:srgbClr val="26262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75" name="Google Shape;175;p23"/>
          <p:cNvSpPr/>
          <p:nvPr/>
        </p:nvSpPr>
        <p:spPr>
          <a:xfrm>
            <a:off x="4039568" y="1992213"/>
            <a:ext cx="90000" cy="21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D6DE"/>
              </a:buClr>
              <a:buSzPts val="1700"/>
              <a:buFont typeface="Sora Medium"/>
              <a:buNone/>
            </a:pPr>
            <a:r>
              <a:rPr b="0" i="0" lang="en-US" sz="1700" u="none" cap="none" strike="noStrike">
                <a:solidFill>
                  <a:srgbClr val="E0D6DE"/>
                </a:solidFill>
                <a:latin typeface="Sora Medium"/>
                <a:ea typeface="Sora Medium"/>
                <a:cs typeface="Sora Medium"/>
                <a:sym typeface="Sora Medium"/>
              </a:rPr>
              <a:t>1</a:t>
            </a:r>
            <a:endParaRPr b="0" i="0" sz="1700" u="none" cap="none" strike="noStrike"/>
          </a:p>
        </p:txBody>
      </p:sp>
      <p:sp>
        <p:nvSpPr>
          <p:cNvPr id="176" name="Google Shape;176;p23"/>
          <p:cNvSpPr/>
          <p:nvPr/>
        </p:nvSpPr>
        <p:spPr>
          <a:xfrm>
            <a:off x="4385816" y="1939082"/>
            <a:ext cx="17721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0D6DE"/>
              </a:buClr>
              <a:buSzPts val="1400"/>
              <a:buFont typeface="Sora Medium"/>
              <a:buNone/>
            </a:pPr>
            <a:r>
              <a:rPr lang="en-US">
                <a:solidFill>
                  <a:srgbClr val="616161"/>
                </a:solidFill>
                <a:latin typeface="Sora Medium"/>
                <a:ea typeface="Sora Medium"/>
                <a:cs typeface="Sora Medium"/>
                <a:sym typeface="Sora Medium"/>
              </a:rPr>
              <a:t>Log Source</a:t>
            </a:r>
            <a:endParaRPr b="0" i="0" sz="1400" u="none" cap="none" strike="noStrike">
              <a:solidFill>
                <a:srgbClr val="616161"/>
              </a:solidFill>
            </a:endParaRPr>
          </a:p>
        </p:txBody>
      </p:sp>
      <p:sp>
        <p:nvSpPr>
          <p:cNvPr id="177" name="Google Shape;177;p23"/>
          <p:cNvSpPr/>
          <p:nvPr/>
        </p:nvSpPr>
        <p:spPr>
          <a:xfrm>
            <a:off x="4385816" y="2245593"/>
            <a:ext cx="1829700" cy="453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D6DE"/>
              </a:buClr>
              <a:buSzPts val="1100"/>
              <a:buFont typeface="Noto Sans TC"/>
              <a:buNone/>
            </a:pPr>
            <a:r>
              <a:rPr lang="en-US" sz="1100">
                <a:solidFill>
                  <a:srgbClr val="616161"/>
                </a:solidFill>
              </a:rPr>
              <a:t>Original logs which the rules will be applied.</a:t>
            </a:r>
            <a:endParaRPr b="0" i="0" sz="1100" u="none" cap="none" strike="noStrike">
              <a:solidFill>
                <a:srgbClr val="616161"/>
              </a:solidFill>
            </a:endParaRPr>
          </a:p>
        </p:txBody>
      </p:sp>
      <p:pic>
        <p:nvPicPr>
          <p:cNvPr id="178" name="Google Shape;178;p23"/>
          <p:cNvPicPr preferRelativeResize="0"/>
          <p:nvPr/>
        </p:nvPicPr>
        <p:blipFill>
          <a:blip r:embed="rId3">
            <a:alphaModFix/>
          </a:blip>
          <a:stretch>
            <a:fillRect/>
          </a:stretch>
        </p:blipFill>
        <p:spPr>
          <a:xfrm>
            <a:off x="152400" y="152400"/>
            <a:ext cx="3544063" cy="4838698"/>
          </a:xfrm>
          <a:prstGeom prst="rect">
            <a:avLst/>
          </a:prstGeom>
          <a:noFill/>
          <a:ln>
            <a:noFill/>
          </a:ln>
        </p:spPr>
      </p:pic>
      <p:sp>
        <p:nvSpPr>
          <p:cNvPr id="179" name="Google Shape;179;p23"/>
          <p:cNvSpPr/>
          <p:nvPr/>
        </p:nvSpPr>
        <p:spPr>
          <a:xfrm>
            <a:off x="3925119" y="2968082"/>
            <a:ext cx="318900" cy="318900"/>
          </a:xfrm>
          <a:prstGeom prst="roundRect">
            <a:avLst>
              <a:gd fmla="val 6667" name="adj"/>
            </a:avLst>
          </a:prstGeom>
          <a:solidFill>
            <a:srgbClr val="26262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80" name="Google Shape;180;p23"/>
          <p:cNvSpPr/>
          <p:nvPr/>
        </p:nvSpPr>
        <p:spPr>
          <a:xfrm>
            <a:off x="4039568" y="3021213"/>
            <a:ext cx="90000" cy="21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D6DE"/>
              </a:buClr>
              <a:buSzPts val="1700"/>
              <a:buFont typeface="Sora Medium"/>
              <a:buNone/>
            </a:pPr>
            <a:r>
              <a:rPr lang="en-US" sz="1700">
                <a:solidFill>
                  <a:srgbClr val="E0D6DE"/>
                </a:solidFill>
                <a:latin typeface="Sora Medium"/>
                <a:ea typeface="Sora Medium"/>
                <a:cs typeface="Sora Medium"/>
                <a:sym typeface="Sora Medium"/>
              </a:rPr>
              <a:t>2</a:t>
            </a:r>
            <a:endParaRPr b="0" i="0" sz="1700" u="none" cap="none" strike="noStrike"/>
          </a:p>
        </p:txBody>
      </p:sp>
      <p:sp>
        <p:nvSpPr>
          <p:cNvPr id="181" name="Google Shape;181;p23"/>
          <p:cNvSpPr/>
          <p:nvPr/>
        </p:nvSpPr>
        <p:spPr>
          <a:xfrm>
            <a:off x="4385816" y="2968082"/>
            <a:ext cx="17721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0D6DE"/>
              </a:buClr>
              <a:buSzPts val="1400"/>
              <a:buFont typeface="Sora Medium"/>
              <a:buNone/>
            </a:pPr>
            <a:r>
              <a:rPr lang="en-US">
                <a:solidFill>
                  <a:srgbClr val="616161"/>
                </a:solidFill>
                <a:latin typeface="Sora Medium"/>
                <a:ea typeface="Sora Medium"/>
                <a:cs typeface="Sora Medium"/>
                <a:sym typeface="Sora Medium"/>
              </a:rPr>
              <a:t>Detection</a:t>
            </a:r>
            <a:endParaRPr b="0" i="0" sz="1400" u="none" cap="none" strike="noStrike">
              <a:solidFill>
                <a:srgbClr val="616161"/>
              </a:solidFill>
            </a:endParaRPr>
          </a:p>
        </p:txBody>
      </p:sp>
      <p:sp>
        <p:nvSpPr>
          <p:cNvPr id="182" name="Google Shape;182;p23"/>
          <p:cNvSpPr/>
          <p:nvPr/>
        </p:nvSpPr>
        <p:spPr>
          <a:xfrm>
            <a:off x="4385816" y="3274593"/>
            <a:ext cx="1829700" cy="453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D6DE"/>
              </a:buClr>
              <a:buSzPts val="1100"/>
              <a:buFont typeface="Noto Sans TC"/>
              <a:buNone/>
            </a:pPr>
            <a:r>
              <a:rPr lang="en-US" sz="1100">
                <a:solidFill>
                  <a:srgbClr val="616161"/>
                </a:solidFill>
              </a:rPr>
              <a:t>Rule logic to detect.</a:t>
            </a:r>
            <a:endParaRPr b="0" i="0" sz="1100" u="none" cap="none" strike="noStrike">
              <a:solidFill>
                <a:srgbClr val="616161"/>
              </a:solidFill>
            </a:endParaRPr>
          </a:p>
        </p:txBody>
      </p:sp>
      <p:sp>
        <p:nvSpPr>
          <p:cNvPr id="183" name="Google Shape;183;p23"/>
          <p:cNvSpPr/>
          <p:nvPr/>
        </p:nvSpPr>
        <p:spPr>
          <a:xfrm>
            <a:off x="3925119" y="3997082"/>
            <a:ext cx="318900" cy="318900"/>
          </a:xfrm>
          <a:prstGeom prst="roundRect">
            <a:avLst>
              <a:gd fmla="val 6667" name="adj"/>
            </a:avLst>
          </a:prstGeom>
          <a:solidFill>
            <a:srgbClr val="26262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84" name="Google Shape;184;p23"/>
          <p:cNvSpPr/>
          <p:nvPr/>
        </p:nvSpPr>
        <p:spPr>
          <a:xfrm>
            <a:off x="4039568" y="4050213"/>
            <a:ext cx="90000" cy="212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D6DE"/>
              </a:buClr>
              <a:buSzPts val="1700"/>
              <a:buFont typeface="Sora Medium"/>
              <a:buNone/>
            </a:pPr>
            <a:r>
              <a:rPr lang="en-US" sz="1700">
                <a:solidFill>
                  <a:srgbClr val="E0D6DE"/>
                </a:solidFill>
                <a:latin typeface="Sora Medium"/>
                <a:ea typeface="Sora Medium"/>
                <a:cs typeface="Sora Medium"/>
                <a:sym typeface="Sora Medium"/>
              </a:rPr>
              <a:t>3</a:t>
            </a:r>
            <a:endParaRPr b="0" i="0" sz="1700" u="none" cap="none" strike="noStrike"/>
          </a:p>
        </p:txBody>
      </p:sp>
      <p:sp>
        <p:nvSpPr>
          <p:cNvPr id="185" name="Google Shape;185;p23"/>
          <p:cNvSpPr/>
          <p:nvPr/>
        </p:nvSpPr>
        <p:spPr>
          <a:xfrm>
            <a:off x="4385816" y="3997082"/>
            <a:ext cx="1772100" cy="221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0D6DE"/>
              </a:buClr>
              <a:buSzPts val="1400"/>
              <a:buFont typeface="Sora Medium"/>
              <a:buNone/>
            </a:pPr>
            <a:r>
              <a:rPr lang="en-US">
                <a:solidFill>
                  <a:srgbClr val="616161"/>
                </a:solidFill>
                <a:latin typeface="Sora Medium"/>
                <a:ea typeface="Sora Medium"/>
                <a:cs typeface="Sora Medium"/>
                <a:sym typeface="Sora Medium"/>
              </a:rPr>
              <a:t>Transformation</a:t>
            </a:r>
            <a:endParaRPr b="0" i="0" sz="1400" u="none" cap="none" strike="noStrike">
              <a:solidFill>
                <a:srgbClr val="616161"/>
              </a:solidFill>
            </a:endParaRPr>
          </a:p>
        </p:txBody>
      </p:sp>
      <p:sp>
        <p:nvSpPr>
          <p:cNvPr id="186" name="Google Shape;186;p23"/>
          <p:cNvSpPr/>
          <p:nvPr/>
        </p:nvSpPr>
        <p:spPr>
          <a:xfrm>
            <a:off x="4385816" y="4303593"/>
            <a:ext cx="1829700" cy="45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E0D6DE"/>
              </a:buClr>
              <a:buSzPts val="1100"/>
              <a:buFont typeface="Noto Sans TC"/>
              <a:buNone/>
            </a:pPr>
            <a:r>
              <a:rPr lang="en-US" sz="1100">
                <a:solidFill>
                  <a:srgbClr val="616161"/>
                </a:solidFill>
              </a:rPr>
              <a:t>Transform the original event fields to more human friendly names.</a:t>
            </a:r>
            <a:endParaRPr b="0" i="0" sz="1100" u="none" cap="none" strike="noStrike">
              <a:solidFill>
                <a:srgbClr val="616161"/>
              </a:solidFill>
            </a:endParaRPr>
          </a:p>
        </p:txBody>
      </p:sp>
      <p:pic>
        <p:nvPicPr>
          <p:cNvPr id="187" name="Google Shape;187;p23"/>
          <p:cNvPicPr preferRelativeResize="0"/>
          <p:nvPr/>
        </p:nvPicPr>
        <p:blipFill>
          <a:blip r:embed="rId4">
            <a:alphaModFix/>
          </a:blip>
          <a:stretch>
            <a:fillRect/>
          </a:stretch>
        </p:blipFill>
        <p:spPr>
          <a:xfrm>
            <a:off x="1116250" y="1976075"/>
            <a:ext cx="7089076" cy="2205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sp>
        <p:nvSpPr>
          <p:cNvPr id="193" name="Google Shape;193;p24"/>
          <p:cNvSpPr/>
          <p:nvPr/>
        </p:nvSpPr>
        <p:spPr>
          <a:xfrm>
            <a:off x="4918125" y="923850"/>
            <a:ext cx="3729900" cy="12342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97B8FF"/>
              </a:buClr>
              <a:buSzPts val="2800"/>
              <a:buFont typeface="Sora Medium"/>
              <a:buNone/>
            </a:pPr>
            <a:r>
              <a:rPr b="0" i="0" lang="en-US" sz="1900" u="none" cap="none" strike="noStrike">
                <a:solidFill>
                  <a:srgbClr val="97B8FF"/>
                </a:solidFill>
                <a:latin typeface="Sora Medium"/>
                <a:ea typeface="Sora Medium"/>
                <a:cs typeface="Sora Medium"/>
                <a:sym typeface="Sora Medium"/>
              </a:rPr>
              <a:t>Rule Conversion: Supporting Multiple Formats</a:t>
            </a:r>
            <a:endParaRPr b="0" i="0" sz="1900" u="none" cap="none" strike="noStrike"/>
          </a:p>
        </p:txBody>
      </p:sp>
      <p:sp>
        <p:nvSpPr>
          <p:cNvPr id="194" name="Google Shape;194;p24"/>
          <p:cNvSpPr/>
          <p:nvPr/>
        </p:nvSpPr>
        <p:spPr>
          <a:xfrm>
            <a:off x="4918125" y="2503563"/>
            <a:ext cx="252000" cy="296100"/>
          </a:xfrm>
          <a:prstGeom prst="roundRect">
            <a:avLst>
              <a:gd fmla="val 6667" name="adj"/>
            </a:avLst>
          </a:prstGeom>
          <a:solidFill>
            <a:srgbClr val="26262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95" name="Google Shape;195;p24"/>
          <p:cNvSpPr/>
          <p:nvPr/>
        </p:nvSpPr>
        <p:spPr>
          <a:xfrm>
            <a:off x="5008511" y="2552904"/>
            <a:ext cx="71100" cy="19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D6DE"/>
              </a:buClr>
              <a:buSzPts val="1700"/>
              <a:buFont typeface="Sora Medium"/>
              <a:buNone/>
            </a:pPr>
            <a:r>
              <a:rPr b="0" i="0" lang="en-US" sz="1700" u="none" cap="none" strike="noStrike">
                <a:solidFill>
                  <a:srgbClr val="E0D6DE"/>
                </a:solidFill>
                <a:latin typeface="Sora Medium"/>
                <a:ea typeface="Sora Medium"/>
                <a:cs typeface="Sora Medium"/>
                <a:sym typeface="Sora Medium"/>
              </a:rPr>
              <a:t>1</a:t>
            </a:r>
            <a:endParaRPr b="0" i="0" sz="1700" u="none" cap="none" strike="noStrike"/>
          </a:p>
        </p:txBody>
      </p:sp>
      <p:sp>
        <p:nvSpPr>
          <p:cNvPr id="196" name="Google Shape;196;p24"/>
          <p:cNvSpPr/>
          <p:nvPr/>
        </p:nvSpPr>
        <p:spPr>
          <a:xfrm>
            <a:off x="5281960" y="2503563"/>
            <a:ext cx="1399500" cy="205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0D6DE"/>
              </a:buClr>
              <a:buSzPts val="1400"/>
              <a:buFont typeface="Sora Medium"/>
              <a:buNone/>
            </a:pPr>
            <a:r>
              <a:rPr b="0" i="0" lang="en-US" sz="1400" u="none" cap="none" strike="noStrike">
                <a:solidFill>
                  <a:srgbClr val="616161"/>
                </a:solidFill>
                <a:latin typeface="Sora Medium"/>
                <a:ea typeface="Sora Medium"/>
                <a:cs typeface="Sora Medium"/>
                <a:sym typeface="Sora Medium"/>
              </a:rPr>
              <a:t>SPL Converter</a:t>
            </a:r>
            <a:endParaRPr b="0" i="0" sz="1400" u="none" cap="none" strike="noStrike">
              <a:solidFill>
                <a:srgbClr val="616161"/>
              </a:solidFill>
            </a:endParaRPr>
          </a:p>
        </p:txBody>
      </p:sp>
      <p:sp>
        <p:nvSpPr>
          <p:cNvPr id="197" name="Google Shape;197;p24"/>
          <p:cNvSpPr/>
          <p:nvPr/>
        </p:nvSpPr>
        <p:spPr>
          <a:xfrm>
            <a:off x="5281960" y="2788213"/>
            <a:ext cx="1445100" cy="421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D6DE"/>
              </a:buClr>
              <a:buSzPts val="1100"/>
              <a:buFont typeface="Noto Sans TC"/>
              <a:buNone/>
            </a:pPr>
            <a:r>
              <a:rPr b="0" i="0" lang="en-US" sz="1100" u="none" cap="none" strike="noStrike">
                <a:solidFill>
                  <a:srgbClr val="616161"/>
                </a:solidFill>
                <a:latin typeface="Noto Sans TC"/>
                <a:ea typeface="Noto Sans TC"/>
                <a:cs typeface="Noto Sans TC"/>
                <a:sym typeface="Noto Sans TC"/>
              </a:rPr>
              <a:t>Converts Sigma rules to Splunk queries.</a:t>
            </a:r>
            <a:endParaRPr b="0" i="0" sz="1100" u="none" cap="none" strike="noStrike">
              <a:solidFill>
                <a:srgbClr val="616161"/>
              </a:solidFill>
            </a:endParaRPr>
          </a:p>
        </p:txBody>
      </p:sp>
      <p:sp>
        <p:nvSpPr>
          <p:cNvPr id="198" name="Google Shape;198;p24"/>
          <p:cNvSpPr/>
          <p:nvPr/>
        </p:nvSpPr>
        <p:spPr>
          <a:xfrm>
            <a:off x="6839029" y="2503563"/>
            <a:ext cx="252000" cy="296100"/>
          </a:xfrm>
          <a:prstGeom prst="roundRect">
            <a:avLst>
              <a:gd fmla="val 6667" name="adj"/>
            </a:avLst>
          </a:prstGeom>
          <a:solidFill>
            <a:srgbClr val="26262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99" name="Google Shape;199;p24"/>
          <p:cNvSpPr/>
          <p:nvPr/>
        </p:nvSpPr>
        <p:spPr>
          <a:xfrm>
            <a:off x="6912666" y="2552904"/>
            <a:ext cx="104700" cy="19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D6DE"/>
              </a:buClr>
              <a:buSzPts val="1700"/>
              <a:buFont typeface="Sora Medium"/>
              <a:buNone/>
            </a:pPr>
            <a:r>
              <a:rPr b="0" i="0" lang="en-US" sz="1700" u="none" cap="none" strike="noStrike">
                <a:solidFill>
                  <a:srgbClr val="E0D6DE"/>
                </a:solidFill>
                <a:latin typeface="Sora Medium"/>
                <a:ea typeface="Sora Medium"/>
                <a:cs typeface="Sora Medium"/>
                <a:sym typeface="Sora Medium"/>
              </a:rPr>
              <a:t>2</a:t>
            </a:r>
            <a:endParaRPr b="0" i="0" sz="1700" u="none" cap="none" strike="noStrike"/>
          </a:p>
        </p:txBody>
      </p:sp>
      <p:sp>
        <p:nvSpPr>
          <p:cNvPr id="200" name="Google Shape;200;p24"/>
          <p:cNvSpPr/>
          <p:nvPr/>
        </p:nvSpPr>
        <p:spPr>
          <a:xfrm>
            <a:off x="7202864" y="2503563"/>
            <a:ext cx="1399500" cy="205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0D6DE"/>
              </a:buClr>
              <a:buSzPts val="1400"/>
              <a:buFont typeface="Sora Medium"/>
              <a:buNone/>
            </a:pPr>
            <a:r>
              <a:rPr b="0" i="0" lang="en-US" sz="1400" u="none" cap="none" strike="noStrike">
                <a:solidFill>
                  <a:srgbClr val="616161"/>
                </a:solidFill>
                <a:latin typeface="Sora Medium"/>
                <a:ea typeface="Sora Medium"/>
                <a:cs typeface="Sora Medium"/>
                <a:sym typeface="Sora Medium"/>
              </a:rPr>
              <a:t>VRL Converter</a:t>
            </a:r>
            <a:endParaRPr b="0" i="0" sz="1400" u="none" cap="none" strike="noStrike">
              <a:solidFill>
                <a:srgbClr val="616161"/>
              </a:solidFill>
            </a:endParaRPr>
          </a:p>
        </p:txBody>
      </p:sp>
      <p:sp>
        <p:nvSpPr>
          <p:cNvPr id="201" name="Google Shape;201;p24"/>
          <p:cNvSpPr/>
          <p:nvPr/>
        </p:nvSpPr>
        <p:spPr>
          <a:xfrm>
            <a:off x="7202864" y="2788213"/>
            <a:ext cx="1445100" cy="421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D6DE"/>
              </a:buClr>
              <a:buSzPts val="1100"/>
              <a:buFont typeface="Noto Sans TC"/>
              <a:buNone/>
            </a:pPr>
            <a:r>
              <a:rPr b="0" i="0" lang="en-US" sz="1100" u="none" cap="none" strike="noStrike">
                <a:solidFill>
                  <a:srgbClr val="616161"/>
                </a:solidFill>
                <a:latin typeface="Noto Sans TC"/>
                <a:ea typeface="Noto Sans TC"/>
                <a:cs typeface="Noto Sans TC"/>
                <a:sym typeface="Noto Sans TC"/>
              </a:rPr>
              <a:t>Translates Sigma rules to Vector VRL.</a:t>
            </a:r>
            <a:endParaRPr b="0" i="0" sz="1100" u="none" cap="none" strike="noStrike">
              <a:solidFill>
                <a:srgbClr val="616161"/>
              </a:solidFill>
            </a:endParaRPr>
          </a:p>
        </p:txBody>
      </p:sp>
      <p:sp>
        <p:nvSpPr>
          <p:cNvPr id="202" name="Google Shape;202;p24"/>
          <p:cNvSpPr/>
          <p:nvPr/>
        </p:nvSpPr>
        <p:spPr>
          <a:xfrm>
            <a:off x="4918125" y="3489233"/>
            <a:ext cx="252000" cy="296100"/>
          </a:xfrm>
          <a:prstGeom prst="roundRect">
            <a:avLst>
              <a:gd fmla="val 6667" name="adj"/>
            </a:avLst>
          </a:prstGeom>
          <a:solidFill>
            <a:srgbClr val="26262B"/>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03" name="Google Shape;203;p24"/>
          <p:cNvSpPr/>
          <p:nvPr/>
        </p:nvSpPr>
        <p:spPr>
          <a:xfrm>
            <a:off x="4991997" y="3538575"/>
            <a:ext cx="104100" cy="19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0D6DE"/>
              </a:buClr>
              <a:buSzPts val="1700"/>
              <a:buFont typeface="Sora Medium"/>
              <a:buNone/>
            </a:pPr>
            <a:r>
              <a:rPr b="0" i="0" lang="en-US" sz="1700" u="none" cap="none" strike="noStrike">
                <a:solidFill>
                  <a:srgbClr val="E0D6DE"/>
                </a:solidFill>
                <a:latin typeface="Sora Medium"/>
                <a:ea typeface="Sora Medium"/>
                <a:cs typeface="Sora Medium"/>
                <a:sym typeface="Sora Medium"/>
              </a:rPr>
              <a:t>3</a:t>
            </a:r>
            <a:endParaRPr b="0" i="0" sz="1700" u="none" cap="none" strike="noStrike"/>
          </a:p>
        </p:txBody>
      </p:sp>
      <p:sp>
        <p:nvSpPr>
          <p:cNvPr id="204" name="Google Shape;204;p24"/>
          <p:cNvSpPr/>
          <p:nvPr/>
        </p:nvSpPr>
        <p:spPr>
          <a:xfrm>
            <a:off x="5281960" y="3489233"/>
            <a:ext cx="1399500" cy="205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0D6DE"/>
              </a:buClr>
              <a:buSzPts val="1400"/>
              <a:buFont typeface="Sora Medium"/>
              <a:buNone/>
            </a:pPr>
            <a:r>
              <a:rPr b="0" i="0" lang="en-US" sz="1400" u="none" cap="none" strike="noStrike">
                <a:solidFill>
                  <a:srgbClr val="616161"/>
                </a:solidFill>
                <a:latin typeface="Sora Medium"/>
                <a:ea typeface="Sora Medium"/>
                <a:cs typeface="Sora Medium"/>
                <a:sym typeface="Sora Medium"/>
              </a:rPr>
              <a:t>HCL Converter</a:t>
            </a:r>
            <a:endParaRPr b="0" i="0" sz="1400" u="none" cap="none" strike="noStrike">
              <a:solidFill>
                <a:srgbClr val="616161"/>
              </a:solidFill>
            </a:endParaRPr>
          </a:p>
        </p:txBody>
      </p:sp>
      <p:sp>
        <p:nvSpPr>
          <p:cNvPr id="205" name="Google Shape;205;p24"/>
          <p:cNvSpPr/>
          <p:nvPr/>
        </p:nvSpPr>
        <p:spPr>
          <a:xfrm>
            <a:off x="5281960" y="3773883"/>
            <a:ext cx="3366000" cy="210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D6DE"/>
              </a:buClr>
              <a:buSzPts val="1100"/>
              <a:buFont typeface="Noto Sans TC"/>
              <a:buNone/>
            </a:pPr>
            <a:r>
              <a:rPr b="0" i="0" lang="en-US" sz="1100" u="none" cap="none" strike="noStrike">
                <a:solidFill>
                  <a:srgbClr val="616161"/>
                </a:solidFill>
                <a:latin typeface="Noto Sans TC"/>
                <a:ea typeface="Noto Sans TC"/>
                <a:cs typeface="Noto Sans TC"/>
                <a:sym typeface="Noto Sans TC"/>
              </a:rPr>
              <a:t>Supports HashiCorp Configuration Language.</a:t>
            </a:r>
            <a:endParaRPr b="0" i="0" sz="1100" u="none" cap="none" strike="noStrike">
              <a:solidFill>
                <a:srgbClr val="616161"/>
              </a:solidFill>
            </a:endParaRPr>
          </a:p>
        </p:txBody>
      </p:sp>
      <p:sp>
        <p:nvSpPr>
          <p:cNvPr id="206" name="Google Shape;206;p24"/>
          <p:cNvSpPr/>
          <p:nvPr/>
        </p:nvSpPr>
        <p:spPr>
          <a:xfrm>
            <a:off x="272108" y="4681225"/>
            <a:ext cx="8375700" cy="226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0D6DE"/>
              </a:buClr>
              <a:buSzPts val="1100"/>
              <a:buFont typeface="Noto Sans TC"/>
              <a:buNone/>
            </a:pPr>
            <a:r>
              <a:rPr lang="en-US" sz="1100">
                <a:solidFill>
                  <a:srgbClr val="616161"/>
                </a:solidFill>
                <a:latin typeface="Noto Sans TC"/>
                <a:ea typeface="Noto Sans TC"/>
                <a:cs typeface="Noto Sans TC"/>
                <a:sym typeface="Noto Sans TC"/>
              </a:rPr>
              <a:t>Note: These will be running as Github workflows whenever a new PR is created.</a:t>
            </a:r>
            <a:endParaRPr b="0" i="0" sz="1100" u="none" cap="none" strike="noStrike">
              <a:solidFill>
                <a:srgbClr val="616161"/>
              </a:solidFill>
            </a:endParaRPr>
          </a:p>
        </p:txBody>
      </p:sp>
      <p:pic>
        <p:nvPicPr>
          <p:cNvPr id="207" name="Google Shape;207;p24"/>
          <p:cNvPicPr preferRelativeResize="0"/>
          <p:nvPr/>
        </p:nvPicPr>
        <p:blipFill>
          <a:blip r:embed="rId3">
            <a:alphaModFix/>
          </a:blip>
          <a:stretch>
            <a:fillRect/>
          </a:stretch>
        </p:blipFill>
        <p:spPr>
          <a:xfrm>
            <a:off x="152400" y="304800"/>
            <a:ext cx="4613324" cy="42378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Test-Driven Workflows</a:t>
            </a:r>
            <a:endParaRPr/>
          </a:p>
        </p:txBody>
      </p:sp>
      <p:sp>
        <p:nvSpPr>
          <p:cNvPr id="213" name="Google Shape;213;p25"/>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Ensuring Detection Accuracy</a:t>
            </a:r>
            <a:endParaRPr/>
          </a:p>
        </p:txBody>
      </p:sp>
      <p:sp>
        <p:nvSpPr>
          <p:cNvPr id="214" name="Google Shape;214;p2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5" name="Google Shape;215;p25"/>
          <p:cNvSpPr/>
          <p:nvPr/>
        </p:nvSpPr>
        <p:spPr>
          <a:xfrm>
            <a:off x="228600" y="1508670"/>
            <a:ext cx="8686800"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6" name="Google Shape;216;p25"/>
          <p:cNvSpPr/>
          <p:nvPr/>
        </p:nvSpPr>
        <p:spPr>
          <a:xfrm>
            <a:off x="228600" y="1508670"/>
            <a:ext cx="4190999"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7" name="Google Shape;217;p25"/>
          <p:cNvSpPr txBox="1"/>
          <p:nvPr/>
        </p:nvSpPr>
        <p:spPr>
          <a:xfrm>
            <a:off x="228600" y="1508675"/>
            <a:ext cx="3485100" cy="2958000"/>
          </a:xfrm>
          <a:prstGeom prst="rect">
            <a:avLst/>
          </a:prstGeom>
          <a:noFill/>
          <a:ln>
            <a:noFill/>
          </a:ln>
        </p:spPr>
        <p:txBody>
          <a:bodyPr anchorCtr="0" anchor="t" bIns="190500" lIns="190500" spcFirstLastPara="1" rIns="0" wrap="square" tIns="0">
            <a:spAutoFit/>
          </a:bodyPr>
          <a:lstStyle/>
          <a:p>
            <a:pPr indent="-91440" lvl="0" marL="228600" marR="0" rtl="0" algn="l">
              <a:lnSpc>
                <a:spcPct val="100000"/>
              </a:lnSpc>
              <a:spcBef>
                <a:spcPts val="0"/>
              </a:spcBef>
              <a:spcAft>
                <a:spcPts val="0"/>
              </a:spcAft>
              <a:buClr>
                <a:srgbClr val="000000"/>
              </a:buClr>
              <a:buSzPts val="1300"/>
              <a:buFont typeface="Arial"/>
              <a:buChar char="•"/>
            </a:pPr>
            <a:r>
              <a:rPr b="1" i="0" lang="en-US" sz="1300" u="none" cap="none" strike="noStrike">
                <a:solidFill>
                  <a:srgbClr val="616161"/>
                </a:solidFill>
                <a:latin typeface="Proxima Nova"/>
                <a:ea typeface="Proxima Nova"/>
                <a:cs typeface="Proxima Nova"/>
                <a:sym typeface="Proxima Nova"/>
              </a:rPr>
              <a:t>Containerized Testing:</a:t>
            </a:r>
            <a:r>
              <a:rPr b="0" i="0" lang="en-US" sz="1300" u="none" cap="none" strike="noStrike">
                <a:solidFill>
                  <a:srgbClr val="616161"/>
                </a:solidFill>
                <a:latin typeface="Proxima Nova"/>
                <a:ea typeface="Proxima Nova"/>
                <a:cs typeface="Proxima Nova"/>
                <a:sym typeface="Proxima Nova"/>
              </a:rPr>
              <a:t> Use isolated environments (Vector) to test detection rules.</a:t>
            </a:r>
            <a:endParaRPr/>
          </a:p>
          <a:p>
            <a:pPr indent="-91440" lvl="1" marL="228600" marR="0" rtl="0" algn="l">
              <a:lnSpc>
                <a:spcPct val="100000"/>
              </a:lnSpc>
              <a:spcBef>
                <a:spcPts val="2000"/>
              </a:spcBef>
              <a:spcAft>
                <a:spcPts val="0"/>
              </a:spcAft>
              <a:buClr>
                <a:srgbClr val="000000"/>
              </a:buClr>
              <a:buSzPts val="1300"/>
              <a:buFont typeface="Arial"/>
              <a:buChar char="•"/>
            </a:pPr>
            <a:r>
              <a:rPr b="1" i="0" lang="en-US" sz="1300" u="none" cap="none" strike="noStrike">
                <a:solidFill>
                  <a:srgbClr val="616161"/>
                </a:solidFill>
                <a:latin typeface="Proxima Nova"/>
                <a:ea typeface="Proxima Nova"/>
                <a:cs typeface="Proxima Nova"/>
                <a:sym typeface="Proxima Nova"/>
              </a:rPr>
              <a:t>Apply Configuration:</a:t>
            </a:r>
            <a:r>
              <a:rPr b="0" i="0" lang="en-US" sz="1300" u="none" cap="none" strike="noStrike">
                <a:solidFill>
                  <a:srgbClr val="616161"/>
                </a:solidFill>
                <a:latin typeface="Proxima Nova"/>
                <a:ea typeface="Proxima Nova"/>
                <a:cs typeface="Proxima Nova"/>
                <a:sym typeface="Proxima Nova"/>
              </a:rPr>
              <a:t> </a:t>
            </a:r>
            <a:r>
              <a:rPr lang="en-US" sz="1300">
                <a:solidFill>
                  <a:srgbClr val="616161"/>
                </a:solidFill>
                <a:latin typeface="Proxima Nova"/>
                <a:ea typeface="Proxima Nova"/>
                <a:cs typeface="Proxima Nova"/>
                <a:sym typeface="Proxima Nova"/>
              </a:rPr>
              <a:t>Apply converted rules into the isolated temporary environment.</a:t>
            </a:r>
            <a:endParaRPr/>
          </a:p>
          <a:p>
            <a:pPr indent="-91440" lvl="1" marL="228600" marR="0" rtl="0" algn="l">
              <a:lnSpc>
                <a:spcPct val="100000"/>
              </a:lnSpc>
              <a:spcBef>
                <a:spcPts val="1200"/>
              </a:spcBef>
              <a:spcAft>
                <a:spcPts val="0"/>
              </a:spcAft>
              <a:buClr>
                <a:srgbClr val="000000"/>
              </a:buClr>
              <a:buSzPts val="1300"/>
              <a:buFont typeface="Arial"/>
              <a:buChar char="•"/>
            </a:pPr>
            <a:r>
              <a:rPr b="1" i="0" lang="en-US" sz="1300" u="none" cap="none" strike="noStrike">
                <a:solidFill>
                  <a:srgbClr val="616161"/>
                </a:solidFill>
                <a:latin typeface="Proxima Nova"/>
                <a:ea typeface="Proxima Nova"/>
                <a:cs typeface="Proxima Nova"/>
                <a:sym typeface="Proxima Nova"/>
              </a:rPr>
              <a:t>Event Matching:</a:t>
            </a:r>
            <a:r>
              <a:rPr b="0" i="0" lang="en-US" sz="1300" u="none" cap="none" strike="noStrike">
                <a:solidFill>
                  <a:srgbClr val="616161"/>
                </a:solidFill>
                <a:latin typeface="Proxima Nova"/>
                <a:ea typeface="Proxima Nova"/>
                <a:cs typeface="Proxima Nova"/>
                <a:sym typeface="Proxima Nova"/>
              </a:rPr>
              <a:t> Verify if detection rules match expected test cases.</a:t>
            </a:r>
            <a:endParaRPr/>
          </a:p>
          <a:p>
            <a:pPr indent="-91440" lvl="1" marL="228600" marR="0" rtl="0" algn="l">
              <a:lnSpc>
                <a:spcPct val="100000"/>
              </a:lnSpc>
              <a:spcBef>
                <a:spcPts val="1200"/>
              </a:spcBef>
              <a:spcAft>
                <a:spcPts val="0"/>
              </a:spcAft>
              <a:buClr>
                <a:srgbClr val="000000"/>
              </a:buClr>
              <a:buSzPts val="1300"/>
              <a:buFont typeface="Arial"/>
              <a:buChar char="•"/>
            </a:pPr>
            <a:r>
              <a:rPr b="1" i="0" lang="en-US" sz="1300" u="none" cap="none" strike="noStrike">
                <a:solidFill>
                  <a:srgbClr val="616161"/>
                </a:solidFill>
                <a:latin typeface="Proxima Nova"/>
                <a:ea typeface="Proxima Nova"/>
                <a:cs typeface="Proxima Nova"/>
                <a:sym typeface="Proxima Nova"/>
              </a:rPr>
              <a:t>Automated Validation:</a:t>
            </a:r>
            <a:r>
              <a:rPr b="0" i="0" lang="en-US" sz="1300" u="none" cap="none" strike="noStrike">
                <a:solidFill>
                  <a:srgbClr val="616161"/>
                </a:solidFill>
                <a:latin typeface="Proxima Nova"/>
                <a:ea typeface="Proxima Nova"/>
                <a:cs typeface="Proxima Nova"/>
                <a:sym typeface="Proxima Nova"/>
              </a:rPr>
              <a:t> </a:t>
            </a:r>
            <a:r>
              <a:rPr lang="en-US" sz="1300">
                <a:solidFill>
                  <a:srgbClr val="616161"/>
                </a:solidFill>
                <a:latin typeface="Proxima Nova"/>
                <a:ea typeface="Proxima Nova"/>
                <a:cs typeface="Proxima Nova"/>
                <a:sym typeface="Proxima Nova"/>
              </a:rPr>
              <a:t>Github workflows validate the results through commit checks.</a:t>
            </a:r>
            <a:endParaRPr/>
          </a:p>
        </p:txBody>
      </p:sp>
      <p:sp>
        <p:nvSpPr>
          <p:cNvPr id="218" name="Google Shape;218;p25"/>
          <p:cNvSpPr/>
          <p:nvPr/>
        </p:nvSpPr>
        <p:spPr>
          <a:xfrm>
            <a:off x="4724400" y="1508670"/>
            <a:ext cx="4190999"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9" name="Google Shape;219;p25"/>
          <p:cNvSpPr txBox="1"/>
          <p:nvPr/>
        </p:nvSpPr>
        <p:spPr>
          <a:xfrm>
            <a:off x="4724400" y="1508670"/>
            <a:ext cx="4190999" cy="2362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0" name="Google Shape;220;p25"/>
          <p:cNvSpPr/>
          <p:nvPr/>
        </p:nvSpPr>
        <p:spPr>
          <a:xfrm>
            <a:off x="4724400" y="3947070"/>
            <a:ext cx="4190999"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21" name="Google Shape;221;p25"/>
          <p:cNvPicPr preferRelativeResize="0"/>
          <p:nvPr/>
        </p:nvPicPr>
        <p:blipFill>
          <a:blip r:embed="rId3">
            <a:alphaModFix/>
          </a:blip>
          <a:stretch>
            <a:fillRect/>
          </a:stretch>
        </p:blipFill>
        <p:spPr>
          <a:xfrm>
            <a:off x="3713700" y="1627000"/>
            <a:ext cx="5255400" cy="2125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